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jpg" ContentType="image/jpg"/>
  <Override PartName="/ppt/media/image8.jpg" ContentType="image/jpg"/>
  <Override PartName="/ppt/media/image17.jpg" ContentType="image/jpg"/>
  <Override PartName="/ppt/media/image18.jpg" ContentType="image/jpg"/>
  <Override PartName="/ppt/media/image19.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2"/>
    <p:sldId id="257" r:id="rId3"/>
    <p:sldId id="258" r:id="rId4"/>
  </p:sldIdLst>
  <p:sldSz cx="7556500" cy="10693400"/>
  <p:notesSz cx="7556500" cy="10693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6" userDrawn="1">
          <p15:clr>
            <a:srgbClr val="A4A3A4"/>
          </p15:clr>
        </p15:guide>
        <p15:guide id="2" pos="294" userDrawn="1">
          <p15:clr>
            <a:srgbClr val="A4A3A4"/>
          </p15:clr>
        </p15:guide>
        <p15:guide id="3" orient="horz" pos="3368" userDrawn="1">
          <p15:clr>
            <a:srgbClr val="A4A3A4"/>
          </p15:clr>
        </p15:guide>
        <p15:guide id="4" orient="horz" pos="6440" userDrawn="1">
          <p15:clr>
            <a:srgbClr val="A4A3A4"/>
          </p15:clr>
        </p15:guide>
        <p15:guide id="6" pos="4461" userDrawn="1">
          <p15:clr>
            <a:srgbClr val="A4A3A4"/>
          </p15:clr>
        </p15:guide>
        <p15:guide id="7" pos="23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27521F-A892-4CD6-94BE-53B14AF291A8}" v="3" dt="2022-12-09T14:28:17.08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804" y="32"/>
      </p:cViewPr>
      <p:guideLst>
        <p:guide orient="horz" pos="296"/>
        <p:guide pos="294"/>
        <p:guide orient="horz" pos="3368"/>
        <p:guide orient="horz" pos="6440"/>
        <p:guide pos="4461"/>
        <p:guide pos="23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el, Beate" userId="047cae6c-5039-470f-8546-524e9a7c250b" providerId="ADAL" clId="{8427521F-A892-4CD6-94BE-53B14AF291A8}"/>
    <pc:docChg chg="undo custSel modSld">
      <pc:chgData name="Keitel, Beate" userId="047cae6c-5039-470f-8546-524e9a7c250b" providerId="ADAL" clId="{8427521F-A892-4CD6-94BE-53B14AF291A8}" dt="2022-12-09T15:19:35.219" v="34" actId="14100"/>
      <pc:docMkLst>
        <pc:docMk/>
      </pc:docMkLst>
      <pc:sldChg chg="modSp mod">
        <pc:chgData name="Keitel, Beate" userId="047cae6c-5039-470f-8546-524e9a7c250b" providerId="ADAL" clId="{8427521F-A892-4CD6-94BE-53B14AF291A8}" dt="2022-12-09T15:19:35.219" v="34" actId="14100"/>
        <pc:sldMkLst>
          <pc:docMk/>
          <pc:sldMk cId="0" sldId="256"/>
        </pc:sldMkLst>
        <pc:spChg chg="mod">
          <ac:chgData name="Keitel, Beate" userId="047cae6c-5039-470f-8546-524e9a7c250b" providerId="ADAL" clId="{8427521F-A892-4CD6-94BE-53B14AF291A8}" dt="2022-12-09T14:30:37.035" v="28" actId="1076"/>
          <ac:spMkLst>
            <pc:docMk/>
            <pc:sldMk cId="0" sldId="256"/>
            <ac:spMk id="5" creationId="{00000000-0000-0000-0000-000000000000}"/>
          </ac:spMkLst>
        </pc:spChg>
        <pc:picChg chg="mod">
          <ac:chgData name="Keitel, Beate" userId="047cae6c-5039-470f-8546-524e9a7c250b" providerId="ADAL" clId="{8427521F-A892-4CD6-94BE-53B14AF291A8}" dt="2022-12-09T15:19:35.219" v="34" actId="14100"/>
          <ac:picMkLst>
            <pc:docMk/>
            <pc:sldMk cId="0" sldId="256"/>
            <ac:picMk id="24" creationId="{ACCDDB28-BBDB-47A9-8141-740CF0BE0AA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8250A015-542A-4F01-98AD-A06A1C0A569C}" type="datetimeFigureOut">
              <a:rPr lang="de-DE" smtClean="0"/>
              <a:t>09.12.2022</a:t>
            </a:fld>
            <a:endParaRPr lang="de-DE"/>
          </a:p>
        </p:txBody>
      </p:sp>
      <p:sp>
        <p:nvSpPr>
          <p:cNvPr id="4" name="Folienbildplatzhalt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D832E1D7-4DEF-4D78-BC03-3AC1EF4A516E}" type="slidenum">
              <a:rPr lang="de-DE" smtClean="0"/>
              <a:t>‹Nr.›</a:t>
            </a:fld>
            <a:endParaRPr lang="de-DE"/>
          </a:p>
        </p:txBody>
      </p:sp>
    </p:spTree>
    <p:extLst>
      <p:ext uri="{BB962C8B-B14F-4D97-AF65-F5344CB8AC3E}">
        <p14:creationId xmlns:p14="http://schemas.microsoft.com/office/powerpoint/2010/main" val="373367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832E1D7-4DEF-4D78-BC03-3AC1EF4A516E}" type="slidenum">
              <a:rPr lang="de-DE" smtClean="0"/>
              <a:t>1</a:t>
            </a:fld>
            <a:endParaRPr lang="de-DE"/>
          </a:p>
        </p:txBody>
      </p:sp>
    </p:spTree>
    <p:extLst>
      <p:ext uri="{BB962C8B-B14F-4D97-AF65-F5344CB8AC3E}">
        <p14:creationId xmlns:p14="http://schemas.microsoft.com/office/powerpoint/2010/main" val="131329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6737" y="3314954"/>
            <a:ext cx="6423025"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3475" y="5988304"/>
            <a:ext cx="5289550"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7825" y="2459482"/>
            <a:ext cx="3287077"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1597" y="2459482"/>
            <a:ext cx="3287077"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825" y="427736"/>
            <a:ext cx="6800850"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825" y="2459482"/>
            <a:ext cx="6800850"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9210" y="9944862"/>
            <a:ext cx="2418080"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825" y="9944862"/>
            <a:ext cx="173799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12/9/2022</a:t>
            </a:fld>
            <a:endParaRPr lang="en-US"/>
          </a:p>
        </p:txBody>
      </p:sp>
      <p:sp>
        <p:nvSpPr>
          <p:cNvPr id="6" name="Holder 6"/>
          <p:cNvSpPr>
            <a:spLocks noGrp="1"/>
          </p:cNvSpPr>
          <p:nvPr>
            <p:ph type="sldNum" sz="quarter" idx="7"/>
          </p:nvPr>
        </p:nvSpPr>
        <p:spPr>
          <a:xfrm>
            <a:off x="5440680" y="9944862"/>
            <a:ext cx="173799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hyperlink" Target="https://www.fujitsu.com/global/solutions/industry/retail/innovate/cockpit.html" TargetMode="External"/><Relationship Id="rId13" Type="http://schemas.openxmlformats.org/officeDocument/2006/relationships/image" Target="../media/image26.png"/><Relationship Id="rId3" Type="http://schemas.openxmlformats.org/officeDocument/2006/relationships/image" Target="../media/image18.jpg"/><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image" Target="../media/image17.jp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jpg"/><Relationship Id="rId9" Type="http://schemas.openxmlformats.org/officeDocument/2006/relationships/hyperlink" Target="mailto:maximilian.schmidt@fujitsu.co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Grafik 23" descr="Ein Bild, das Text, Gebäude enthält.&#10;&#10;Automatisch generierte Beschreibung">
            <a:extLst>
              <a:ext uri="{FF2B5EF4-FFF2-40B4-BE49-F238E27FC236}">
                <a16:creationId xmlns:a16="http://schemas.microsoft.com/office/drawing/2014/main" id="{ACCDDB28-BBDB-47A9-8141-740CF0BE0AA9}"/>
              </a:ext>
            </a:extLst>
          </p:cNvPr>
          <p:cNvPicPr>
            <a:picLocks/>
          </p:cNvPicPr>
          <p:nvPr/>
        </p:nvPicPr>
        <p:blipFill rotWithShape="1">
          <a:blip r:embed="rId3">
            <a:extLst>
              <a:ext uri="{28A0092B-C50C-407E-A947-70E740481C1C}">
                <a14:useLocalDpi xmlns:a14="http://schemas.microsoft.com/office/drawing/2010/main" val="0"/>
              </a:ext>
            </a:extLst>
          </a:blip>
          <a:srcRect l="24143" t="2385" r="16014" b="-3527"/>
          <a:stretch/>
        </p:blipFill>
        <p:spPr>
          <a:xfrm>
            <a:off x="3384000" y="0"/>
            <a:ext cx="4176000" cy="3636000"/>
          </a:xfrm>
          <a:prstGeom prst="rect">
            <a:avLst/>
          </a:prstGeom>
        </p:spPr>
      </p:pic>
      <p:sp>
        <p:nvSpPr>
          <p:cNvPr id="2" name="object 2"/>
          <p:cNvSpPr/>
          <p:nvPr/>
        </p:nvSpPr>
        <p:spPr>
          <a:xfrm>
            <a:off x="0" y="6032500"/>
            <a:ext cx="7556500" cy="4660900"/>
          </a:xfrm>
          <a:prstGeom prst="rect">
            <a:avLst/>
          </a:prstGeom>
          <a:blipFill>
            <a:blip r:embed="rId4" cstate="print"/>
            <a:srcRect/>
            <a:stretch>
              <a:fillRect t="-10379" b="-10379"/>
            </a:stretch>
          </a:blipFill>
        </p:spPr>
        <p:txBody>
          <a:bodyPr wrap="square" lIns="0" tIns="0" rIns="0" bIns="0" rtlCol="0"/>
          <a:lstStyle/>
          <a:p>
            <a:endParaRPr/>
          </a:p>
        </p:txBody>
      </p:sp>
      <p:sp>
        <p:nvSpPr>
          <p:cNvPr id="5" name="object 5"/>
          <p:cNvSpPr/>
          <p:nvPr/>
        </p:nvSpPr>
        <p:spPr>
          <a:xfrm>
            <a:off x="0" y="0"/>
            <a:ext cx="4083049" cy="3517900"/>
          </a:xfrm>
          <a:prstGeom prst="rect">
            <a:avLst/>
          </a:prstGeom>
          <a:blipFill>
            <a:blip r:embed="rId5"/>
            <a:srcRect/>
            <a:stretch>
              <a:fillRect l="-18273" t="-23795" r="-12437" b="-16589"/>
            </a:stretch>
          </a:blipFill>
        </p:spPr>
        <p:txBody>
          <a:bodyPr wrap="square" lIns="0" tIns="0" rIns="0" bIns="0" rtlCol="0"/>
          <a:lstStyle/>
          <a:p>
            <a:endParaRPr/>
          </a:p>
        </p:txBody>
      </p:sp>
      <p:sp>
        <p:nvSpPr>
          <p:cNvPr id="6" name="object 6"/>
          <p:cNvSpPr txBox="1"/>
          <p:nvPr/>
        </p:nvSpPr>
        <p:spPr>
          <a:xfrm>
            <a:off x="452636" y="2845589"/>
            <a:ext cx="3480237" cy="443711"/>
          </a:xfrm>
          <a:prstGeom prst="rect">
            <a:avLst/>
          </a:prstGeom>
        </p:spPr>
        <p:txBody>
          <a:bodyPr vert="horz" wrap="square" lIns="0" tIns="12700" rIns="0" bIns="0" rtlCol="0">
            <a:spAutoFit/>
          </a:bodyPr>
          <a:lstStyle/>
          <a:p>
            <a:pPr marL="12700" marR="5080">
              <a:lnSpc>
                <a:spcPct val="100000"/>
              </a:lnSpc>
              <a:spcBef>
                <a:spcPts val="100"/>
              </a:spcBef>
            </a:pPr>
            <a:r>
              <a:rPr lang="pt-PT" sz="1400" dirty="0">
                <a:latin typeface="Fujitsu Infinity Pro" pitchFamily="2" charset="0"/>
                <a:cs typeface="Arial" panose="020B0604020202020204" pitchFamily="34" charset="0"/>
              </a:rPr>
              <a:t>Nachhaltiges Immobilienmanagement</a:t>
            </a:r>
          </a:p>
          <a:p>
            <a:r>
              <a:rPr lang="pt-PT" sz="1400" dirty="0">
                <a:latin typeface="Fujitsu Infinity Pro" pitchFamily="2" charset="0"/>
                <a:cs typeface="Arial" panose="020B0604020202020204" pitchFamily="34" charset="0"/>
              </a:rPr>
              <a:t>in der Logistik</a:t>
            </a:r>
          </a:p>
        </p:txBody>
      </p:sp>
      <p:sp>
        <p:nvSpPr>
          <p:cNvPr id="7" name="object 7"/>
          <p:cNvSpPr/>
          <p:nvPr/>
        </p:nvSpPr>
        <p:spPr>
          <a:xfrm>
            <a:off x="424060" y="4300793"/>
            <a:ext cx="307776" cy="307771"/>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424060" y="4760964"/>
            <a:ext cx="307776" cy="307771"/>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24060" y="5268051"/>
            <a:ext cx="307776" cy="307776"/>
          </a:xfrm>
          <a:prstGeom prst="rect">
            <a:avLst/>
          </a:prstGeom>
          <a:blipFill>
            <a:blip r:embed="rId6" cstate="print"/>
            <a:stretch>
              <a:fillRect/>
            </a:stretch>
          </a:blipFill>
        </p:spPr>
        <p:txBody>
          <a:bodyPr wrap="square" lIns="0" tIns="0" rIns="0" bIns="0" rtlCol="0"/>
          <a:lstStyle/>
          <a:p>
            <a:endParaRPr/>
          </a:p>
        </p:txBody>
      </p:sp>
      <p:sp>
        <p:nvSpPr>
          <p:cNvPr id="41" name="Textfeld 40">
            <a:extLst>
              <a:ext uri="{FF2B5EF4-FFF2-40B4-BE49-F238E27FC236}">
                <a16:creationId xmlns:a16="http://schemas.microsoft.com/office/drawing/2014/main" id="{F6573A21-10EA-498F-9842-D1D1CF22048F}"/>
              </a:ext>
            </a:extLst>
          </p:cNvPr>
          <p:cNvSpPr txBox="1"/>
          <p:nvPr/>
        </p:nvSpPr>
        <p:spPr>
          <a:xfrm>
            <a:off x="346074" y="6544584"/>
            <a:ext cx="6848039" cy="3661387"/>
          </a:xfrm>
          <a:prstGeom prst="rect">
            <a:avLst/>
          </a:prstGeom>
          <a:noFill/>
        </p:spPr>
        <p:txBody>
          <a:bodyPr wrap="square">
            <a:spAutoFit/>
          </a:bodyPr>
          <a:lstStyle/>
          <a:p>
            <a:pPr marL="20955">
              <a:lnSpc>
                <a:spcPct val="100000"/>
              </a:lnSpc>
            </a:pPr>
            <a:r>
              <a:rPr lang="de-DE" dirty="0">
                <a:latin typeface="Fujitsu Infinity Pro Bold" pitchFamily="2" charset="0"/>
                <a:cs typeface="Arial"/>
              </a:rPr>
              <a:t>Verantwortung als Chance: Erfolgsfaktor Nachhaltigkeit</a:t>
            </a:r>
          </a:p>
          <a:p>
            <a:pPr marL="20955" marR="251460">
              <a:lnSpc>
                <a:spcPct val="107300"/>
              </a:lnSpc>
              <a:spcBef>
                <a:spcPts val="730"/>
              </a:spcBef>
            </a:pPr>
            <a:endParaRPr lang="de-DE" sz="1100" dirty="0">
              <a:latin typeface="Fujitsu Infinity Pro" pitchFamily="2" charset="0"/>
              <a:cs typeface="Arial"/>
            </a:endParaRPr>
          </a:p>
          <a:p>
            <a:pPr marL="20955" marR="251460">
              <a:lnSpc>
                <a:spcPct val="107300"/>
              </a:lnSpc>
              <a:spcBef>
                <a:spcPts val="730"/>
              </a:spcBef>
            </a:pPr>
            <a:r>
              <a:rPr lang="de-DE" sz="1200" dirty="0">
                <a:latin typeface="Fujitsu Infinity Pro" pitchFamily="2" charset="0"/>
                <a:cs typeface="Arial"/>
              </a:rPr>
              <a:t>Die betriebliche Energieeffizienz ist ein wichtiger Hebel der Energiewende. Gesetzliche Regularien wie die Richtlinien für Energiemanagement-Systeme DIN EN ISO 50001 verlangen von Unternehmen den Nachweis energetischer Verbesserungen sowie einer erhöhten Energieeffizienz. Zusätzlich erhöhen die steigenden Energiekosten pro verbrauchter Kilowattstunde und die Kosten für die CO2 Bepreisung pro t (</a:t>
            </a:r>
            <a:r>
              <a:rPr lang="de-DE" sz="1200" dirty="0" err="1">
                <a:latin typeface="Fujitsu Infinity Pro" pitchFamily="2" charset="0"/>
                <a:cs typeface="Arial"/>
              </a:rPr>
              <a:t>nEHS</a:t>
            </a:r>
            <a:r>
              <a:rPr lang="de-DE" sz="1200" dirty="0">
                <a:latin typeface="Fujitsu Infinity Pro" pitchFamily="2" charset="0"/>
                <a:cs typeface="Arial"/>
              </a:rPr>
              <a:t>) den Handlungsdruck, da sich diese nicht unerheblich auf den Unternehmenserfolg auswirken.</a:t>
            </a:r>
          </a:p>
          <a:p>
            <a:pPr marL="20955" marR="251460">
              <a:lnSpc>
                <a:spcPct val="107300"/>
              </a:lnSpc>
              <a:spcBef>
                <a:spcPts val="730"/>
              </a:spcBef>
            </a:pPr>
            <a:endParaRPr lang="de-DE" sz="1200" dirty="0">
              <a:latin typeface="Fujitsu Infinity Pro" pitchFamily="2" charset="0"/>
              <a:cs typeface="Arial"/>
            </a:endParaRPr>
          </a:p>
          <a:p>
            <a:pPr marL="20955" marR="251460">
              <a:lnSpc>
                <a:spcPct val="107300"/>
              </a:lnSpc>
              <a:spcBef>
                <a:spcPts val="730"/>
              </a:spcBef>
            </a:pPr>
            <a:r>
              <a:rPr lang="de-DE" sz="1200" dirty="0">
                <a:latin typeface="Fujitsu Infinity Pro" pitchFamily="2" charset="0"/>
                <a:cs typeface="Arial"/>
              </a:rPr>
              <a:t>Als emissionsintensiver Wirtschaftszweig spielen Unternehmen des Transport- und Logistiksektors eine wesentliche Rolle in der Klimakrise. Die Relevanz ergibt sich auch Branchenübergreifend innerhalb der Lieferkette: In den meisten Branchen macht Kohlenstoffdioxid, das beim Lagern und Befördern von Gütern entsteht, einen erheblichen Teil der Scope-3 Emissionen aus. Die Transport- und Logistikindustrie hat bei den Nachhaltigkeitsstrategien der Unternehmen anderer Branchen daher eine essentielle Bedeutung.</a:t>
            </a:r>
          </a:p>
        </p:txBody>
      </p:sp>
      <p:sp>
        <p:nvSpPr>
          <p:cNvPr id="42" name="TextBox 16">
            <a:extLst>
              <a:ext uri="{FF2B5EF4-FFF2-40B4-BE49-F238E27FC236}">
                <a16:creationId xmlns:a16="http://schemas.microsoft.com/office/drawing/2014/main" id="{2F22558A-378E-4F45-80C1-90888A3F7F25}"/>
              </a:ext>
            </a:extLst>
          </p:cNvPr>
          <p:cNvSpPr txBox="1"/>
          <p:nvPr/>
        </p:nvSpPr>
        <p:spPr>
          <a:xfrm>
            <a:off x="349250" y="3770364"/>
            <a:ext cx="2013857" cy="400110"/>
          </a:xfrm>
          <a:prstGeom prst="rect">
            <a:avLst/>
          </a:prstGeom>
          <a:noFill/>
        </p:spPr>
        <p:txBody>
          <a:bodyPr wrap="square" rtlCol="0">
            <a:spAutoFit/>
          </a:bodyPr>
          <a:lstStyle/>
          <a:p>
            <a:r>
              <a:rPr lang="pt-PT" sz="1600" b="1" dirty="0">
                <a:latin typeface="Fujitsu Infinity Pro Bold" pitchFamily="2" charset="0"/>
                <a:cs typeface="Arial" panose="020B0604020202020204" pitchFamily="34" charset="0"/>
              </a:rPr>
              <a:t>Sie fragen sich:</a:t>
            </a:r>
            <a:r>
              <a:rPr lang="pt-PT" sz="2000" b="1" dirty="0">
                <a:latin typeface="Fujitsu Infinity Pro Bold" pitchFamily="2" charset="0"/>
              </a:rPr>
              <a:t> </a:t>
            </a:r>
            <a:endParaRPr lang="en-US" sz="2000" b="1" dirty="0">
              <a:latin typeface="Fujitsu Infinity Pro Bold" pitchFamily="2" charset="0"/>
            </a:endParaRPr>
          </a:p>
        </p:txBody>
      </p:sp>
      <p:sp>
        <p:nvSpPr>
          <p:cNvPr id="43" name="TextBox 17">
            <a:extLst>
              <a:ext uri="{FF2B5EF4-FFF2-40B4-BE49-F238E27FC236}">
                <a16:creationId xmlns:a16="http://schemas.microsoft.com/office/drawing/2014/main" id="{BAF45478-CE0B-437C-A1D4-1BCEFAD5B91C}"/>
              </a:ext>
            </a:extLst>
          </p:cNvPr>
          <p:cNvSpPr txBox="1"/>
          <p:nvPr/>
        </p:nvSpPr>
        <p:spPr>
          <a:xfrm>
            <a:off x="806613" y="4227564"/>
            <a:ext cx="7187451" cy="646331"/>
          </a:xfrm>
          <a:prstGeom prst="rect">
            <a:avLst/>
          </a:prstGeom>
          <a:noFill/>
        </p:spPr>
        <p:txBody>
          <a:bodyPr wrap="square" lIns="91440" tIns="45720" rIns="91440" bIns="45720" rtlCol="0" anchor="t">
            <a:spAutoFit/>
          </a:bodyPr>
          <a:lstStyle/>
          <a:p>
            <a:r>
              <a:rPr lang="de-DE" sz="1200" dirty="0">
                <a:solidFill>
                  <a:srgbClr val="000000"/>
                </a:solidFill>
                <a:latin typeface="Fujitsu Infinity Pro" pitchFamily="2" charset="0"/>
                <a:cs typeface="Arial" panose="020B0604020202020204" pitchFamily="34" charset="0"/>
              </a:rPr>
              <a:t>Wie können unsere Logistikimmobilien, wie z.B. Lagerhallen, Verteilzentren und </a:t>
            </a:r>
            <a:br>
              <a:rPr lang="de-DE" sz="1200" dirty="0">
                <a:solidFill>
                  <a:srgbClr val="000000"/>
                </a:solidFill>
                <a:latin typeface="Fujitsu Infinity Pro" pitchFamily="2" charset="0"/>
                <a:cs typeface="Arial" panose="020B0604020202020204" pitchFamily="34" charset="0"/>
              </a:rPr>
            </a:br>
            <a:r>
              <a:rPr lang="de-DE" sz="1200" dirty="0">
                <a:solidFill>
                  <a:srgbClr val="000000"/>
                </a:solidFill>
                <a:latin typeface="Fujitsu Infinity Pro" pitchFamily="2" charset="0"/>
                <a:cs typeface="Arial" panose="020B0604020202020204" pitchFamily="34" charset="0"/>
              </a:rPr>
              <a:t>Umschlagläger klimafreundlicher werden?</a:t>
            </a:r>
          </a:p>
          <a:p>
            <a:r>
              <a:rPr lang="de-DE" sz="1200" dirty="0">
                <a:solidFill>
                  <a:srgbClr val="000000"/>
                </a:solidFill>
                <a:latin typeface="Fujitsu Infinity Pro" pitchFamily="2" charset="0"/>
                <a:cs typeface="Arial" panose="020B0604020202020204" pitchFamily="34" charset="0"/>
              </a:rPr>
              <a:t>​</a:t>
            </a:r>
          </a:p>
        </p:txBody>
      </p:sp>
      <p:sp>
        <p:nvSpPr>
          <p:cNvPr id="44" name="TextBox 18">
            <a:extLst>
              <a:ext uri="{FF2B5EF4-FFF2-40B4-BE49-F238E27FC236}">
                <a16:creationId xmlns:a16="http://schemas.microsoft.com/office/drawing/2014/main" id="{B1E46C8F-ACFC-4ADA-8E60-A16A395E1AE9}"/>
              </a:ext>
            </a:extLst>
          </p:cNvPr>
          <p:cNvSpPr txBox="1"/>
          <p:nvPr/>
        </p:nvSpPr>
        <p:spPr>
          <a:xfrm>
            <a:off x="806611" y="4724754"/>
            <a:ext cx="6248399" cy="461665"/>
          </a:xfrm>
          <a:prstGeom prst="rect">
            <a:avLst/>
          </a:prstGeom>
          <a:noFill/>
        </p:spPr>
        <p:txBody>
          <a:bodyPr wrap="square" lIns="91440" tIns="45720" rIns="91440" bIns="45720" rtlCol="0" anchor="t">
            <a:spAutoFit/>
          </a:bodyPr>
          <a:lstStyle/>
          <a:p>
            <a:r>
              <a:rPr lang="de-DE" sz="1200" dirty="0">
                <a:solidFill>
                  <a:srgbClr val="000000"/>
                </a:solidFill>
                <a:latin typeface="Fujitsu Infinity Pro" pitchFamily="2" charset="0"/>
                <a:cs typeface="Arial" panose="020B0604020202020204" pitchFamily="34" charset="0"/>
              </a:rPr>
              <a:t>Wie können wir unsere Betriebsabläufe optimieren und Betriebskosten deutlich senken?</a:t>
            </a:r>
          </a:p>
        </p:txBody>
      </p:sp>
      <p:sp>
        <p:nvSpPr>
          <p:cNvPr id="45" name="TextBox 19">
            <a:extLst>
              <a:ext uri="{FF2B5EF4-FFF2-40B4-BE49-F238E27FC236}">
                <a16:creationId xmlns:a16="http://schemas.microsoft.com/office/drawing/2014/main" id="{E80A13D1-2BB7-4352-B7AA-F37767AFB5E6}"/>
              </a:ext>
            </a:extLst>
          </p:cNvPr>
          <p:cNvSpPr txBox="1"/>
          <p:nvPr/>
        </p:nvSpPr>
        <p:spPr>
          <a:xfrm>
            <a:off x="787360" y="5218164"/>
            <a:ext cx="5783597" cy="461665"/>
          </a:xfrm>
          <a:prstGeom prst="rect">
            <a:avLst/>
          </a:prstGeom>
          <a:noFill/>
        </p:spPr>
        <p:txBody>
          <a:bodyPr wrap="square" lIns="91440" tIns="45720" rIns="91440" bIns="45720" anchor="t">
            <a:spAutoFit/>
          </a:bodyPr>
          <a:lstStyle/>
          <a:p>
            <a:r>
              <a:rPr lang="de-DE" sz="1200" dirty="0">
                <a:solidFill>
                  <a:srgbClr val="000000"/>
                </a:solidFill>
                <a:latin typeface="Fujitsu Infinity Pro" pitchFamily="2" charset="0"/>
                <a:cs typeface="Arial" panose="020B0604020202020204" pitchFamily="34" charset="0"/>
              </a:rPr>
              <a:t>Wie können wir transparente, verlässliche Daten in die nachhaltige Berichterstattung verankern?</a:t>
            </a:r>
          </a:p>
        </p:txBody>
      </p:sp>
      <p:sp>
        <p:nvSpPr>
          <p:cNvPr id="13" name="object 13"/>
          <p:cNvSpPr/>
          <p:nvPr/>
        </p:nvSpPr>
        <p:spPr>
          <a:xfrm>
            <a:off x="474709" y="311819"/>
            <a:ext cx="935993" cy="455748"/>
          </a:xfrm>
          <a:prstGeom prst="rect">
            <a:avLst/>
          </a:prstGeom>
          <a:blipFill>
            <a:blip r:embed="rId7" cstate="print"/>
            <a:stretch>
              <a:fillRect/>
            </a:stretch>
          </a:blipFill>
        </p:spPr>
        <p:txBody>
          <a:bodyPr wrap="square" lIns="0" tIns="0" rIns="0" bIns="0" rtlCol="0"/>
          <a:lstStyle/>
          <a:p>
            <a:endParaRPr/>
          </a:p>
        </p:txBody>
      </p:sp>
      <p:sp>
        <p:nvSpPr>
          <p:cNvPr id="47" name="object 6">
            <a:extLst>
              <a:ext uri="{FF2B5EF4-FFF2-40B4-BE49-F238E27FC236}">
                <a16:creationId xmlns:a16="http://schemas.microsoft.com/office/drawing/2014/main" id="{E5E8ACA9-B1A7-4936-9C08-ADD5403CD395}"/>
              </a:ext>
            </a:extLst>
          </p:cNvPr>
          <p:cNvSpPr txBox="1"/>
          <p:nvPr/>
        </p:nvSpPr>
        <p:spPr>
          <a:xfrm>
            <a:off x="452636" y="1075968"/>
            <a:ext cx="2956882" cy="1644040"/>
          </a:xfrm>
          <a:prstGeom prst="rect">
            <a:avLst/>
          </a:prstGeom>
        </p:spPr>
        <p:txBody>
          <a:bodyPr vert="horz" wrap="square" lIns="0" tIns="12700" rIns="0" bIns="0" rtlCol="0">
            <a:spAutoFit/>
          </a:bodyPr>
          <a:lstStyle/>
          <a:p>
            <a:pPr marL="12700" marR="5080">
              <a:lnSpc>
                <a:spcPct val="100000"/>
              </a:lnSpc>
              <a:spcBef>
                <a:spcPts val="100"/>
              </a:spcBef>
            </a:pPr>
            <a:r>
              <a:rPr lang="en-US" sz="2400" spc="15" dirty="0">
                <a:solidFill>
                  <a:srgbClr val="FFFFFF"/>
                </a:solidFill>
                <a:latin typeface="Fujitsu Infinity Pro Bold" pitchFamily="2" charset="0"/>
                <a:cs typeface="Arial"/>
              </a:rPr>
              <a:t>Smart Sustainability &amp; Resource Efficiency</a:t>
            </a:r>
            <a:br>
              <a:rPr lang="en-US" sz="2200" b="1" spc="15" dirty="0">
                <a:solidFill>
                  <a:srgbClr val="FFFFFF"/>
                </a:solidFill>
                <a:latin typeface="Fujitsu Infinity Pro" pitchFamily="2" charset="0"/>
                <a:cs typeface="Arial"/>
              </a:rPr>
            </a:br>
            <a:r>
              <a:rPr lang="en-US" sz="1000" b="1" spc="15" dirty="0">
                <a:solidFill>
                  <a:srgbClr val="FFFFFF"/>
                </a:solidFill>
                <a:latin typeface="Fujitsu Infinity Pro" pitchFamily="2" charset="0"/>
                <a:cs typeface="Arial"/>
              </a:rPr>
              <a:t>  </a:t>
            </a:r>
          </a:p>
        </p:txBody>
      </p:sp>
      <p:sp>
        <p:nvSpPr>
          <p:cNvPr id="12" name="object 12"/>
          <p:cNvSpPr/>
          <p:nvPr/>
        </p:nvSpPr>
        <p:spPr>
          <a:xfrm>
            <a:off x="2434060" y="416560"/>
            <a:ext cx="3297978" cy="2548678"/>
          </a:xfrm>
          <a:prstGeom prst="rect">
            <a:avLst/>
          </a:prstGeom>
          <a:blipFill>
            <a:blip r:embed="rId8" cstate="print"/>
            <a:stretch>
              <a:fillRect/>
            </a:stretch>
          </a:blipFill>
        </p:spPr>
        <p:txBody>
          <a:bodyPr wrap="square" lIns="0" tIns="0" rIns="0" bIns="0" rtlCol="0"/>
          <a:lstStyle/>
          <a:p>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Grafik 43">
            <a:extLst>
              <a:ext uri="{FF2B5EF4-FFF2-40B4-BE49-F238E27FC236}">
                <a16:creationId xmlns:a16="http://schemas.microsoft.com/office/drawing/2014/main" id="{B757BCAD-933F-4AA5-A788-C4E0138461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17" r="9164"/>
          <a:stretch/>
        </p:blipFill>
        <p:spPr>
          <a:xfrm>
            <a:off x="0" y="0"/>
            <a:ext cx="6108990" cy="4250258"/>
          </a:xfrm>
          <a:prstGeom prst="rect">
            <a:avLst/>
          </a:prstGeom>
        </p:spPr>
      </p:pic>
      <p:sp>
        <p:nvSpPr>
          <p:cNvPr id="4" name="object 4"/>
          <p:cNvSpPr/>
          <p:nvPr/>
        </p:nvSpPr>
        <p:spPr>
          <a:xfrm>
            <a:off x="2941637" y="0"/>
            <a:ext cx="4614862" cy="4250258"/>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p:nvPr/>
        </p:nvSpPr>
        <p:spPr>
          <a:xfrm>
            <a:off x="3429513" y="1182296"/>
            <a:ext cx="4078923" cy="2883162"/>
          </a:xfrm>
          <a:prstGeom prst="rect">
            <a:avLst/>
          </a:prstGeom>
        </p:spPr>
        <p:txBody>
          <a:bodyPr vert="horz" wrap="square" lIns="0" tIns="12700" rIns="0" bIns="0" rtlCol="0">
            <a:spAutoFit/>
          </a:bodyPr>
          <a:lstStyle/>
          <a:p>
            <a:pPr>
              <a:lnSpc>
                <a:spcPct val="100000"/>
              </a:lnSpc>
              <a:spcBef>
                <a:spcPts val="20"/>
              </a:spcBef>
            </a:pPr>
            <a:endParaRPr sz="1200" dirty="0">
              <a:latin typeface="Fujitsu Infinity Pro" pitchFamily="2" charset="0"/>
              <a:cs typeface="Arial"/>
            </a:endParaRPr>
          </a:p>
          <a:p>
            <a:pPr marL="491606" marR="104891" defTabSz="829909">
              <a:lnSpc>
                <a:spcPct val="107300"/>
              </a:lnSpc>
            </a:pPr>
            <a:r>
              <a:rPr lang="de-DE" sz="1200" spc="27" dirty="0">
                <a:solidFill>
                  <a:prstClr val="black"/>
                </a:solidFill>
                <a:latin typeface="Fujitsu Infinity Pro" pitchFamily="2" charset="0"/>
                <a:cs typeface="Arial"/>
              </a:rPr>
              <a:t>Ständig aktueller </a:t>
            </a:r>
            <a:r>
              <a:rPr lang="de-DE" sz="1200" spc="36" dirty="0">
                <a:solidFill>
                  <a:prstClr val="black"/>
                </a:solidFill>
                <a:latin typeface="Fujitsu Infinity Pro" pitchFamily="2" charset="0"/>
                <a:cs typeface="Arial"/>
              </a:rPr>
              <a:t>Überblick über </a:t>
            </a:r>
            <a:r>
              <a:rPr lang="de-DE" sz="1200" spc="18" dirty="0">
                <a:solidFill>
                  <a:prstClr val="black"/>
                </a:solidFill>
                <a:latin typeface="Fujitsu Infinity Pro" pitchFamily="2" charset="0"/>
                <a:cs typeface="Arial"/>
              </a:rPr>
              <a:t>Ihre</a:t>
            </a:r>
            <a:r>
              <a:rPr lang="de-DE" sz="1200" spc="-91" dirty="0">
                <a:solidFill>
                  <a:prstClr val="black"/>
                </a:solidFill>
                <a:latin typeface="Fujitsu Infinity Pro" pitchFamily="2" charset="0"/>
                <a:cs typeface="Arial"/>
              </a:rPr>
              <a:t> </a:t>
            </a:r>
            <a:r>
              <a:rPr lang="de-DE" sz="1200" spc="14" dirty="0">
                <a:solidFill>
                  <a:prstClr val="black"/>
                </a:solidFill>
                <a:latin typeface="Fujitsu Infinity Pro" pitchFamily="2" charset="0"/>
                <a:cs typeface="Arial"/>
              </a:rPr>
              <a:t>Betriebszustände</a:t>
            </a:r>
            <a:endParaRPr lang="de-DE" sz="1200" dirty="0">
              <a:solidFill>
                <a:prstClr val="black"/>
              </a:solidFill>
              <a:latin typeface="Fujitsu Infinity Pro" pitchFamily="2" charset="0"/>
              <a:cs typeface="Arial"/>
            </a:endParaRPr>
          </a:p>
          <a:p>
            <a:pPr>
              <a:lnSpc>
                <a:spcPct val="100000"/>
              </a:lnSpc>
              <a:spcBef>
                <a:spcPts val="10"/>
              </a:spcBef>
            </a:pPr>
            <a:endParaRPr sz="1200" dirty="0">
              <a:latin typeface="Fujitsu Infinity Pro" pitchFamily="2" charset="0"/>
              <a:cs typeface="Arial"/>
            </a:endParaRPr>
          </a:p>
          <a:p>
            <a:pPr marL="491606" marR="781498" defTabSz="829909">
              <a:lnSpc>
                <a:spcPct val="105500"/>
              </a:lnSpc>
            </a:pPr>
            <a:r>
              <a:rPr lang="de-DE" sz="1200" spc="27" dirty="0" err="1">
                <a:solidFill>
                  <a:prstClr val="black"/>
                </a:solidFill>
                <a:latin typeface="Fujitsu Infinity Pro" pitchFamily="2" charset="0"/>
                <a:cs typeface="Arial"/>
              </a:rPr>
              <a:t>Anomalieerkennung</a:t>
            </a:r>
            <a:r>
              <a:rPr lang="de-DE" sz="1200" spc="27" dirty="0">
                <a:solidFill>
                  <a:prstClr val="black"/>
                </a:solidFill>
                <a:latin typeface="Fujitsu Infinity Pro" pitchFamily="2" charset="0"/>
                <a:cs typeface="Arial"/>
              </a:rPr>
              <a:t> </a:t>
            </a:r>
            <a:r>
              <a:rPr lang="de-DE" sz="1200" spc="32" dirty="0">
                <a:solidFill>
                  <a:prstClr val="black"/>
                </a:solidFill>
                <a:latin typeface="Fujitsu Infinity Pro" pitchFamily="2" charset="0"/>
                <a:cs typeface="Arial"/>
              </a:rPr>
              <a:t>bei  Fehlkonfigurationen</a:t>
            </a:r>
            <a:endParaRPr lang="de-DE" sz="1200" dirty="0">
              <a:solidFill>
                <a:prstClr val="black"/>
              </a:solidFill>
              <a:latin typeface="Fujitsu Infinity Pro" pitchFamily="2" charset="0"/>
              <a:cs typeface="Arial"/>
            </a:endParaRPr>
          </a:p>
          <a:p>
            <a:pPr>
              <a:lnSpc>
                <a:spcPct val="100000"/>
              </a:lnSpc>
              <a:spcBef>
                <a:spcPts val="30"/>
              </a:spcBef>
            </a:pPr>
            <a:endParaRPr sz="1200" dirty="0">
              <a:latin typeface="Fujitsu Infinity Pro" pitchFamily="2" charset="0"/>
              <a:cs typeface="Arial"/>
            </a:endParaRPr>
          </a:p>
          <a:p>
            <a:pPr marL="491606" marR="4611" defTabSz="829909">
              <a:lnSpc>
                <a:spcPct val="101800"/>
              </a:lnSpc>
            </a:pPr>
            <a:r>
              <a:rPr lang="de-DE" sz="1200" dirty="0">
                <a:latin typeface="Fujitsu Infinity Pro" pitchFamily="2" charset="0"/>
                <a:cs typeface="Arial" panose="020B0604020202020204" pitchFamily="34" charset="0"/>
              </a:rPr>
              <a:t>KI-gestützte Beurteilung des Energie- und Ressourcenverbrauchs</a:t>
            </a:r>
          </a:p>
          <a:p>
            <a:pPr marL="491606" marR="4611" defTabSz="829909">
              <a:lnSpc>
                <a:spcPct val="101800"/>
              </a:lnSpc>
            </a:pPr>
            <a:endParaRPr lang="de-DE" sz="1200" dirty="0">
              <a:latin typeface="Fujitsu Infinity Pro" pitchFamily="2" charset="0"/>
              <a:cs typeface="Arial" panose="020B0604020202020204" pitchFamily="34" charset="0"/>
            </a:endParaRPr>
          </a:p>
          <a:p>
            <a:pPr marL="491606" marR="326777" defTabSz="829909">
              <a:lnSpc>
                <a:spcPct val="105500"/>
              </a:lnSpc>
              <a:spcBef>
                <a:spcPts val="5"/>
              </a:spcBef>
            </a:pPr>
            <a:r>
              <a:rPr lang="de-DE" sz="1200" spc="27" dirty="0">
                <a:solidFill>
                  <a:prstClr val="black"/>
                </a:solidFill>
                <a:latin typeface="Fujitsu Infinity Pro" pitchFamily="2" charset="0"/>
                <a:cs typeface="Arial"/>
              </a:rPr>
              <a:t>Automatisierung der Meldeketten bei Störungen und Defekten</a:t>
            </a:r>
          </a:p>
          <a:p>
            <a:pPr marL="491606" marR="326777" defTabSz="829909">
              <a:lnSpc>
                <a:spcPct val="105500"/>
              </a:lnSpc>
              <a:spcBef>
                <a:spcPts val="5"/>
              </a:spcBef>
            </a:pPr>
            <a:endParaRPr lang="de-CH" sz="1200" spc="30" dirty="0">
              <a:latin typeface="Fujitsu Infinity Pro" pitchFamily="2" charset="0"/>
              <a:cs typeface="Arial"/>
            </a:endParaRPr>
          </a:p>
          <a:p>
            <a:pPr marL="491606" marR="192493" defTabSz="829909">
              <a:lnSpc>
                <a:spcPct val="105500"/>
              </a:lnSpc>
            </a:pPr>
            <a:r>
              <a:rPr lang="de-DE" sz="1200" spc="27" dirty="0">
                <a:solidFill>
                  <a:prstClr val="black"/>
                </a:solidFill>
                <a:latin typeface="Fujitsu Infinity Pro" pitchFamily="2" charset="0"/>
                <a:cs typeface="Arial"/>
              </a:rPr>
              <a:t>Intelligentes Rating und Offenlegung von Verbesserungspotentialen</a:t>
            </a:r>
          </a:p>
        </p:txBody>
      </p:sp>
      <p:sp>
        <p:nvSpPr>
          <p:cNvPr id="8" name="object 8"/>
          <p:cNvSpPr/>
          <p:nvPr/>
        </p:nvSpPr>
        <p:spPr>
          <a:xfrm>
            <a:off x="385826" y="7621457"/>
            <a:ext cx="771144" cy="771144"/>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25450" y="9328337"/>
            <a:ext cx="655320" cy="65532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425450" y="8566338"/>
            <a:ext cx="655320" cy="655319"/>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3372885" y="1346621"/>
            <a:ext cx="315417" cy="326313"/>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3401650" y="2553896"/>
            <a:ext cx="318185" cy="329183"/>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3241236" y="1827964"/>
            <a:ext cx="576072" cy="597407"/>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3241236" y="3544496"/>
            <a:ext cx="576072" cy="597407"/>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3271716" y="3011096"/>
            <a:ext cx="579120" cy="597407"/>
          </a:xfrm>
          <a:prstGeom prst="rect">
            <a:avLst/>
          </a:prstGeom>
          <a:blipFill>
            <a:blip r:embed="rId11" cstate="print"/>
            <a:stretch>
              <a:fillRect/>
            </a:stretch>
          </a:blipFill>
        </p:spPr>
        <p:txBody>
          <a:bodyPr wrap="square" lIns="0" tIns="0" rIns="0" bIns="0" rtlCol="0"/>
          <a:lstStyle/>
          <a:p>
            <a:endParaRPr/>
          </a:p>
        </p:txBody>
      </p:sp>
      <p:sp>
        <p:nvSpPr>
          <p:cNvPr id="21" name="object 7">
            <a:extLst>
              <a:ext uri="{FF2B5EF4-FFF2-40B4-BE49-F238E27FC236}">
                <a16:creationId xmlns:a16="http://schemas.microsoft.com/office/drawing/2014/main" id="{6CC36EFA-2406-4F6B-9D17-261109E45055}"/>
              </a:ext>
            </a:extLst>
          </p:cNvPr>
          <p:cNvSpPr txBox="1"/>
          <p:nvPr/>
        </p:nvSpPr>
        <p:spPr>
          <a:xfrm>
            <a:off x="466725" y="4525198"/>
            <a:ext cx="6615113" cy="6536502"/>
          </a:xfrm>
          <a:prstGeom prst="rect">
            <a:avLst/>
          </a:prstGeom>
        </p:spPr>
        <p:txBody>
          <a:bodyPr vert="horz" wrap="square" lIns="0" tIns="11526"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Fujitsu Infinity Pro Bold" pitchFamily="2" charset="0"/>
                <a:cs typeface="Arial" panose="020B0604020202020204" pitchFamily="34" charset="0"/>
              </a:rPr>
              <a:t>Zahlreiche Anwendungsmöglichkeiten  - alle auf einer Plattform, z.B. zur Optimierung Ihrer Energieverwaltungssysteme: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400" b="1" i="0" u="none" strike="noStrike" kern="1200" cap="none" spc="0" normalizeH="0" baseline="0" noProof="0" dirty="0">
              <a:ln>
                <a:noFill/>
              </a:ln>
              <a:effectLst/>
              <a:uLnTx/>
              <a:uFillTx/>
              <a:latin typeface="Fujitsu Infinity Pro" pitchFamily="2" charset="0"/>
              <a:cs typeface="Arial" panose="020B0604020202020204" pitchFamily="34" charset="0"/>
            </a:endParaRPr>
          </a:p>
          <a:p>
            <a:pPr marR="0" lvl="0" algn="l" defTabSz="457200" rtl="0" eaLnBrk="1" fontAlgn="auto" latinLnBrk="0" hangingPunct="1">
              <a:lnSpc>
                <a:spcPct val="100000"/>
              </a:lnSpc>
              <a:spcBef>
                <a:spcPts val="0"/>
              </a:spcBef>
              <a:spcAft>
                <a:spcPts val="0"/>
              </a:spcAft>
              <a:buClr>
                <a:schemeClr val="tx1"/>
              </a:buClr>
              <a:buSzTx/>
              <a:tabLst/>
              <a:defRPr/>
            </a:pPr>
            <a:r>
              <a:rPr kumimoji="0" lang="de-DE" sz="1200" i="0" u="none" strike="noStrike" kern="1200" cap="none" spc="0" normalizeH="0" baseline="0" noProof="0" dirty="0">
                <a:ln>
                  <a:noFill/>
                </a:ln>
                <a:effectLst/>
                <a:uLnTx/>
                <a:uFillTx/>
                <a:latin typeface="Fujitsu Infinity Pro Bold" pitchFamily="2" charset="0"/>
                <a:cs typeface="Arial" panose="020B0604020202020204" pitchFamily="34" charset="0"/>
              </a:rPr>
              <a:t>Intelligentes Lichtmanagement: </a:t>
            </a:r>
            <a:r>
              <a:rPr kumimoji="0" lang="de-DE" sz="1200" b="0" i="0" u="none" strike="noStrike" kern="1200" cap="none" spc="0" normalizeH="0" baseline="0" noProof="0" dirty="0">
                <a:ln>
                  <a:noFill/>
                </a:ln>
                <a:effectLst/>
                <a:uLnTx/>
                <a:uFillTx/>
                <a:latin typeface="Fujitsu Infinity Pro" pitchFamily="2" charset="0"/>
                <a:cs typeface="Arial" panose="020B0604020202020204" pitchFamily="34" charset="0"/>
              </a:rPr>
              <a:t>Messung von Aktivitäten zur gezielten Steuerung und </a:t>
            </a:r>
            <a:r>
              <a:rPr kumimoji="0" lang="de-DE" sz="1200" b="0" i="0" u="none" strike="noStrike" kern="1200" cap="none" spc="0" normalizeH="0" baseline="0" noProof="0" dirty="0" err="1">
                <a:ln>
                  <a:noFill/>
                </a:ln>
                <a:effectLst/>
                <a:uLnTx/>
                <a:uFillTx/>
                <a:latin typeface="Fujitsu Infinity Pro" pitchFamily="2" charset="0"/>
                <a:cs typeface="Arial" panose="020B0604020202020204" pitchFamily="34" charset="0"/>
              </a:rPr>
              <a:t>und</a:t>
            </a:r>
            <a:r>
              <a:rPr kumimoji="0" lang="de-DE" sz="1200" b="0" i="0" u="none" strike="noStrike" kern="1200" cap="none" spc="0" normalizeH="0" baseline="0" noProof="0" dirty="0">
                <a:ln>
                  <a:noFill/>
                </a:ln>
                <a:effectLst/>
                <a:uLnTx/>
                <a:uFillTx/>
                <a:latin typeface="Fujitsu Infinity Pro" pitchFamily="2" charset="0"/>
                <a:cs typeface="Arial" panose="020B0604020202020204" pitchFamily="34" charset="0"/>
              </a:rPr>
              <a:t> Senkung von Stromkosten</a:t>
            </a:r>
          </a:p>
          <a:p>
            <a:pPr marR="0" lvl="0" algn="l" defTabSz="457200" rtl="0" eaLnBrk="1" fontAlgn="auto" latinLnBrk="0" hangingPunct="1">
              <a:lnSpc>
                <a:spcPct val="100000"/>
              </a:lnSpc>
              <a:spcBef>
                <a:spcPts val="0"/>
              </a:spcBef>
              <a:spcAft>
                <a:spcPts val="0"/>
              </a:spcAft>
              <a:buClr>
                <a:schemeClr val="tx1"/>
              </a:buClr>
              <a:buSzTx/>
              <a:tabLst/>
              <a:defRPr/>
            </a:pPr>
            <a:endParaRPr kumimoji="0" lang="de-DE" sz="1200" b="0" i="0" u="none" strike="noStrike" kern="1200" cap="none" spc="0" normalizeH="0" baseline="0" noProof="0" dirty="0">
              <a:ln>
                <a:noFill/>
              </a:ln>
              <a:effectLst/>
              <a:uLnTx/>
              <a:uFillTx/>
              <a:latin typeface="Fujitsu Infinity Pro" pitchFamily="2" charset="0"/>
            </a:endParaRPr>
          </a:p>
          <a:p>
            <a:pPr marR="0" lvl="0" algn="l" defTabSz="457200" rtl="0" eaLnBrk="1" fontAlgn="auto" latinLnBrk="0" hangingPunct="1">
              <a:lnSpc>
                <a:spcPct val="100000"/>
              </a:lnSpc>
              <a:spcBef>
                <a:spcPts val="0"/>
              </a:spcBef>
              <a:spcAft>
                <a:spcPts val="0"/>
              </a:spcAft>
              <a:buClr>
                <a:schemeClr val="tx1"/>
              </a:buClr>
              <a:buSzTx/>
              <a:tabLst/>
              <a:defRPr/>
            </a:pPr>
            <a:r>
              <a:rPr kumimoji="0" lang="de-DE" sz="1200" i="0" u="none" strike="noStrike" kern="1200" cap="none" spc="0" normalizeH="0" baseline="0" noProof="0" dirty="0">
                <a:ln>
                  <a:noFill/>
                </a:ln>
                <a:effectLst/>
                <a:uLnTx/>
                <a:uFillTx/>
                <a:latin typeface="Fujitsu Infinity Pro Bold" pitchFamily="2" charset="0"/>
                <a:cs typeface="Arial" panose="020B0604020202020204" pitchFamily="34" charset="0"/>
              </a:rPr>
              <a:t>Intelligente Klimatisierung &amp; Heizung: </a:t>
            </a:r>
            <a:r>
              <a:rPr kumimoji="0" lang="de-DE" sz="1200" b="0" i="0" u="none" strike="noStrike" kern="1200" cap="none" spc="0" normalizeH="0" baseline="0" noProof="0" dirty="0">
                <a:ln>
                  <a:noFill/>
                </a:ln>
                <a:effectLst/>
                <a:uLnTx/>
                <a:uFillTx/>
                <a:latin typeface="Fujitsu Infinity Pro" pitchFamily="2" charset="0"/>
                <a:cs typeface="Arial" panose="020B0604020202020204" pitchFamily="34" charset="0"/>
              </a:rPr>
              <a:t>durch KI können Energieverluste erkannt und eliminiert werden</a:t>
            </a:r>
          </a:p>
          <a:p>
            <a:pPr marR="0" lvl="0" algn="l" defTabSz="457200" rtl="0" eaLnBrk="1" fontAlgn="auto" latinLnBrk="0" hangingPunct="1">
              <a:lnSpc>
                <a:spcPct val="100000"/>
              </a:lnSpc>
              <a:spcBef>
                <a:spcPts val="0"/>
              </a:spcBef>
              <a:spcAft>
                <a:spcPts val="0"/>
              </a:spcAft>
              <a:buClr>
                <a:schemeClr val="tx1"/>
              </a:buClr>
              <a:buSzTx/>
              <a:tabLst/>
              <a:defRPr/>
            </a:pPr>
            <a:endParaRPr kumimoji="0" lang="de-DE" sz="1200" b="0" i="0" u="none" strike="noStrike" kern="1200" cap="none" spc="0" normalizeH="0" baseline="0" noProof="0" dirty="0">
              <a:ln>
                <a:noFill/>
              </a:ln>
              <a:effectLst/>
              <a:uLnTx/>
              <a:uFillTx/>
              <a:latin typeface="Fujitsu Infinity Pro" pitchFamily="2" charset="0"/>
              <a:cs typeface="Arial" panose="020B0604020202020204" pitchFamily="34" charset="0"/>
            </a:endParaRPr>
          </a:p>
          <a:p>
            <a:pPr marR="0" lvl="0" algn="l" defTabSz="457200" rtl="0" eaLnBrk="1" fontAlgn="auto" latinLnBrk="0" hangingPunct="1">
              <a:lnSpc>
                <a:spcPct val="100000"/>
              </a:lnSpc>
              <a:spcBef>
                <a:spcPts val="0"/>
              </a:spcBef>
              <a:spcAft>
                <a:spcPts val="0"/>
              </a:spcAft>
              <a:buClr>
                <a:schemeClr val="tx1"/>
              </a:buClr>
              <a:buSzTx/>
              <a:tabLst/>
              <a:defRPr/>
            </a:pPr>
            <a:r>
              <a:rPr kumimoji="0" lang="de-DE" sz="1200" b="1" i="0" u="none" strike="noStrike" kern="1200" cap="none" spc="0" normalizeH="0" baseline="0" noProof="0" dirty="0">
                <a:ln>
                  <a:noFill/>
                </a:ln>
                <a:effectLst/>
                <a:uLnTx/>
                <a:uFillTx/>
                <a:latin typeface="Fujitsu Infinity Pro Bold" pitchFamily="2" charset="0"/>
                <a:cs typeface="Arial" panose="020B0604020202020204" pitchFamily="34" charset="0"/>
              </a:rPr>
              <a:t>Intelligenter Wasserverbrauch:</a:t>
            </a:r>
            <a:r>
              <a:rPr kumimoji="0" lang="de-DE" sz="1200" b="0" i="0" u="none" strike="noStrike" kern="1200" cap="none" spc="0" normalizeH="0" baseline="0" noProof="0" dirty="0">
                <a:ln>
                  <a:noFill/>
                </a:ln>
                <a:effectLst/>
                <a:uLnTx/>
                <a:uFillTx/>
                <a:latin typeface="Fujitsu Infinity Pro Bold" pitchFamily="2" charset="0"/>
                <a:cs typeface="Arial" panose="020B0604020202020204" pitchFamily="34" charset="0"/>
              </a:rPr>
              <a:t> </a:t>
            </a:r>
            <a:r>
              <a:rPr kumimoji="0" lang="de-DE" sz="1200" b="0" i="0" u="none" strike="noStrike" kern="1200" cap="none" spc="0" normalizeH="0" baseline="0" noProof="0" dirty="0">
                <a:ln>
                  <a:noFill/>
                </a:ln>
                <a:effectLst/>
                <a:uLnTx/>
                <a:uFillTx/>
                <a:latin typeface="Fujitsu Infinity Pro" pitchFamily="2" charset="0"/>
                <a:cs typeface="Arial" panose="020B0604020202020204" pitchFamily="34" charset="0"/>
              </a:rPr>
              <a:t>Smarte Wasserzähler erkennen Anomalien im Verbrauch und verhindern kostenintensive Verluste</a:t>
            </a:r>
          </a:p>
          <a:p>
            <a:pPr marL="700236" defTabSz="829909"/>
            <a:endParaRPr lang="de-DE" sz="1200" spc="-23" dirty="0">
              <a:solidFill>
                <a:prstClr val="black"/>
              </a:solidFill>
              <a:latin typeface="Fujitsu Infinity Pro" pitchFamily="2" charset="0"/>
              <a:cs typeface="Verdana"/>
            </a:endParaRPr>
          </a:p>
          <a:p>
            <a:pPr marR="0" lvl="0" algn="l" defTabSz="457200" rtl="0" eaLnBrk="1" fontAlgn="auto" latinLnBrk="0" hangingPunct="1">
              <a:lnSpc>
                <a:spcPct val="100000"/>
              </a:lnSpc>
              <a:spcBef>
                <a:spcPts val="0"/>
              </a:spcBef>
              <a:spcAft>
                <a:spcPts val="0"/>
              </a:spcAft>
              <a:buClr>
                <a:schemeClr val="tx1"/>
              </a:buClr>
              <a:buSzTx/>
              <a:tabLst/>
              <a:defRPr/>
            </a:pPr>
            <a:r>
              <a:rPr kumimoji="0" lang="de-DE" sz="1200" b="1" i="0" u="none" strike="noStrike" kern="1200" cap="none" spc="0" normalizeH="0" baseline="0" noProof="0" dirty="0">
                <a:ln>
                  <a:noFill/>
                </a:ln>
                <a:effectLst/>
                <a:uLnTx/>
                <a:uFillTx/>
                <a:latin typeface="Fujitsu Infinity Pro Bold" pitchFamily="2" charset="0"/>
                <a:cs typeface="Arial" panose="020B0604020202020204" pitchFamily="34" charset="0"/>
              </a:rPr>
              <a:t>Messung von CO</a:t>
            </a:r>
            <a:r>
              <a:rPr kumimoji="0" lang="de-DE" sz="1200" b="1" i="0" u="none" strike="noStrike" kern="1200" cap="none" spc="0" normalizeH="0" baseline="-25000" noProof="0" dirty="0">
                <a:ln>
                  <a:noFill/>
                </a:ln>
                <a:effectLst/>
                <a:uLnTx/>
                <a:uFillTx/>
                <a:latin typeface="Fujitsu Infinity Pro Bold" pitchFamily="2" charset="0"/>
                <a:cs typeface="Arial" panose="020B0604020202020204" pitchFamily="34" charset="0"/>
              </a:rPr>
              <a:t>2</a:t>
            </a:r>
            <a:r>
              <a:rPr kumimoji="0" lang="de-DE" sz="1200" b="1" i="0" u="none" strike="noStrike" kern="1200" cap="none" spc="0" normalizeH="0" baseline="0" noProof="0" dirty="0">
                <a:ln>
                  <a:noFill/>
                </a:ln>
                <a:effectLst/>
                <a:uLnTx/>
                <a:uFillTx/>
                <a:latin typeface="Fujitsu Infinity Pro Bold" pitchFamily="2" charset="0"/>
                <a:cs typeface="Arial" panose="020B0604020202020204" pitchFamily="34" charset="0"/>
              </a:rPr>
              <a:t>-Emissionen</a:t>
            </a:r>
            <a:r>
              <a:rPr kumimoji="0" lang="de-DE" sz="1200" b="0" i="0" u="none" strike="noStrike" kern="1200" cap="none" spc="0" normalizeH="0" baseline="0" noProof="0" dirty="0">
                <a:ln>
                  <a:noFill/>
                </a:ln>
                <a:effectLst/>
                <a:uLnTx/>
                <a:uFillTx/>
                <a:latin typeface="Fujitsu Infinity Pro Bold" pitchFamily="2" charset="0"/>
                <a:cs typeface="Arial" panose="020B0604020202020204" pitchFamily="34" charset="0"/>
              </a:rPr>
              <a:t> </a:t>
            </a:r>
            <a:r>
              <a:rPr kumimoji="0" lang="de-DE" sz="1200" b="0" i="0" u="none" strike="noStrike" kern="1200" cap="none" spc="0" normalizeH="0" baseline="0" noProof="0" dirty="0">
                <a:ln>
                  <a:noFill/>
                </a:ln>
                <a:effectLst/>
                <a:uLnTx/>
                <a:uFillTx/>
                <a:latin typeface="Fujitsu Infinity Pro" pitchFamily="2" charset="0"/>
                <a:cs typeface="Arial" panose="020B0604020202020204" pitchFamily="34" charset="0"/>
              </a:rPr>
              <a:t>verschiedenster Input Faktoren in und um Logistikimmobilien, betriebstechnische Anlagen u.v.m.</a:t>
            </a:r>
          </a:p>
          <a:p>
            <a:pPr marL="171450" marR="0" lvl="0" indent="-171450" algn="l" defTabSz="4572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lang="de-DE" sz="1400" dirty="0">
              <a:latin typeface="Fujitsu Infinity Pro Bold" pitchFamily="2" charset="0"/>
              <a:cs typeface="Arial" panose="020B0604020202020204" pitchFamily="34" charset="0"/>
            </a:endParaRPr>
          </a:p>
          <a:p>
            <a:pPr defTabSz="457200">
              <a:spcAft>
                <a:spcPts val="600"/>
              </a:spcAft>
              <a:buClr>
                <a:schemeClr val="tx1"/>
              </a:buClr>
              <a:defRPr/>
            </a:pPr>
            <a:r>
              <a:rPr lang="de-DE" sz="1400" dirty="0">
                <a:latin typeface="Fujitsu Infinity Pro Bold" pitchFamily="2" charset="0"/>
                <a:cs typeface="Arial" panose="020B0604020202020204" pitchFamily="34" charset="0"/>
              </a:rPr>
              <a:t>Nachhaltigkeit erstreckt sich auf viele Dimensionen…</a:t>
            </a:r>
            <a:endParaRPr lang="de-DE" sz="1400" dirty="0">
              <a:latin typeface="Fujitsu Infinity Pro" pitchFamily="2" charset="0"/>
              <a:cs typeface="Arial" panose="020B0604020202020204" pitchFamily="34" charset="0"/>
            </a:endParaRPr>
          </a:p>
          <a:p>
            <a:pPr marL="722313"/>
            <a:r>
              <a:rPr lang="de-DE" sz="1200" dirty="0">
                <a:effectLst/>
                <a:latin typeface="Fujitsu Infinity Pro Bold" pitchFamily="2" charset="0"/>
                <a:ea typeface="Calibri" panose="020F0502020204030204" pitchFamily="34" charset="0"/>
                <a:cs typeface="Arial" panose="020B0604020202020204" pitchFamily="34" charset="0"/>
              </a:rPr>
              <a:t>Große Liegenschaften</a:t>
            </a:r>
            <a:endParaRPr lang="en-US" sz="1200" dirty="0">
              <a:effectLst/>
              <a:latin typeface="Fujitsu Infinity Pro Bold" pitchFamily="2" charset="0"/>
              <a:ea typeface="Calibri" panose="020F0502020204030204" pitchFamily="34" charset="0"/>
              <a:cs typeface="Arial" panose="020B0604020202020204" pitchFamily="34" charset="0"/>
            </a:endParaRPr>
          </a:p>
          <a:p>
            <a:pPr marL="722313"/>
            <a:r>
              <a:rPr lang="de-DE" sz="1200" dirty="0">
                <a:effectLst/>
                <a:latin typeface="Fujitsu Infinity Pro" pitchFamily="2" charset="0"/>
                <a:ea typeface="Calibri" panose="020F0502020204030204" pitchFamily="34" charset="0"/>
                <a:cs typeface="Arial" panose="020B0604020202020204" pitchFamily="34" charset="0"/>
              </a:rPr>
              <a:t>Erfassen Sie (Verbrauchs-) Daten über IoT-Sensoren und überwachen Sie die Betriebszustände Ihrer Logistikimmobilien, Konzernzentralen sowie der Büroräume. </a:t>
            </a:r>
          </a:p>
          <a:p>
            <a:pPr marL="722313"/>
            <a:endParaRPr lang="en-US" sz="1200" dirty="0">
              <a:effectLst/>
              <a:latin typeface="Fujitsu Infinity Pro" pitchFamily="2" charset="0"/>
              <a:ea typeface="Calibri" panose="020F0502020204030204" pitchFamily="34" charset="0"/>
              <a:cs typeface="Arial" panose="020B0604020202020204" pitchFamily="34" charset="0"/>
            </a:endParaRPr>
          </a:p>
          <a:p>
            <a:pPr marL="722313"/>
            <a:r>
              <a:rPr lang="de-DE" sz="1200" dirty="0">
                <a:effectLst/>
                <a:latin typeface="Fujitsu Infinity Pro Bold" pitchFamily="2" charset="0"/>
                <a:ea typeface="Calibri" panose="020F0502020204030204" pitchFamily="34" charset="0"/>
                <a:cs typeface="Arial" panose="020B0604020202020204" pitchFamily="34" charset="0"/>
              </a:rPr>
              <a:t>Rechenzentren</a:t>
            </a:r>
            <a:endParaRPr lang="en-US" sz="1200" dirty="0">
              <a:effectLst/>
              <a:latin typeface="Fujitsu Infinity Pro Bold" pitchFamily="2" charset="0"/>
              <a:ea typeface="Calibri" panose="020F0502020204030204" pitchFamily="34" charset="0"/>
              <a:cs typeface="Arial" panose="020B0604020202020204" pitchFamily="34" charset="0"/>
            </a:endParaRPr>
          </a:p>
          <a:p>
            <a:pPr marL="722313"/>
            <a:r>
              <a:rPr lang="de-DE" sz="1200" dirty="0">
                <a:effectLst/>
                <a:latin typeface="Fujitsu Infinity Pro" pitchFamily="2" charset="0"/>
                <a:ea typeface="Calibri" panose="020F0502020204030204" pitchFamily="34" charset="0"/>
                <a:cs typeface="Arial" panose="020B0604020202020204" pitchFamily="34" charset="0"/>
              </a:rPr>
              <a:t>Überprüfen Sie den Stromverbrauch, Klimatisierung und Temperatur Ihres Rechenzentrums in Echtzeit und erfüllen somit regulatorische  Anforderungen.</a:t>
            </a:r>
          </a:p>
          <a:p>
            <a:pPr marL="722313"/>
            <a:endParaRPr lang="en-US" sz="1200" dirty="0">
              <a:effectLst/>
              <a:latin typeface="Fujitsu Infinity Pro Bold" pitchFamily="2" charset="0"/>
              <a:ea typeface="Calibri" panose="020F0502020204030204" pitchFamily="34" charset="0"/>
              <a:cs typeface="Arial" panose="020B0604020202020204" pitchFamily="34" charset="0"/>
            </a:endParaRPr>
          </a:p>
          <a:p>
            <a:pPr marL="722313"/>
            <a:r>
              <a:rPr lang="de-DE" sz="1200" dirty="0">
                <a:effectLst/>
                <a:latin typeface="Fujitsu Infinity Pro Bold" pitchFamily="2" charset="0"/>
                <a:ea typeface="Calibri" panose="020F0502020204030204" pitchFamily="34" charset="0"/>
                <a:cs typeface="Arial" panose="020B0604020202020204" pitchFamily="34" charset="0"/>
              </a:rPr>
              <a:t>Real-Estate-Management</a:t>
            </a:r>
            <a:endParaRPr lang="en-US" sz="1200" dirty="0">
              <a:effectLst/>
              <a:latin typeface="Fujitsu Infinity Pro Bold" pitchFamily="2" charset="0"/>
              <a:ea typeface="Calibri" panose="020F0502020204030204" pitchFamily="34" charset="0"/>
              <a:cs typeface="Arial" panose="020B0604020202020204" pitchFamily="34" charset="0"/>
            </a:endParaRPr>
          </a:p>
          <a:p>
            <a:pPr marL="722313"/>
            <a:r>
              <a:rPr lang="de-DE" sz="1200" dirty="0">
                <a:effectLst/>
                <a:latin typeface="Fujitsu Infinity Pro" pitchFamily="2" charset="0"/>
                <a:ea typeface="Calibri" panose="020F0502020204030204" pitchFamily="34" charset="0"/>
                <a:cs typeface="Arial" panose="020B0604020202020204" pitchFamily="34" charset="0"/>
              </a:rPr>
              <a:t>Erhöhen Sie die Kontrolle und Rendite der Assets unter aktivem Energiemanagement. Betreiben Sie ganzheitliches Immobilienmanagement mit Energiemonitoring u.a. für den Nachweis eines Nachhaltigkeitszertifikats für Ihre Stakeholder.</a:t>
            </a:r>
            <a:endParaRPr lang="en-US" sz="1200" dirty="0">
              <a:effectLst/>
              <a:latin typeface="Fujitsu Infinity Pro" pitchFamily="2" charset="0"/>
              <a:ea typeface="Calibri" panose="020F0502020204030204" pitchFamily="34" charset="0"/>
              <a:cs typeface="Arial" panose="020B0604020202020204" pitchFamily="34" charset="0"/>
            </a:endParaRPr>
          </a:p>
          <a:p>
            <a:pPr defTabSz="457200">
              <a:buClr>
                <a:schemeClr val="tx1"/>
              </a:buClr>
              <a:defRPr/>
            </a:pPr>
            <a:endParaRPr lang="de-DE" sz="1400" dirty="0">
              <a:latin typeface="Fujitsu Infinity Pro Bold" pitchFamily="2" charset="0"/>
              <a:cs typeface="Arial" panose="020B0604020202020204" pitchFamily="34" charset="0"/>
            </a:endParaRPr>
          </a:p>
          <a:p>
            <a:pPr defTabSz="457200">
              <a:buClr>
                <a:schemeClr val="tx1"/>
              </a:buClr>
              <a:defRPr/>
            </a:pPr>
            <a:endParaRPr lang="de-DE" sz="1400" dirty="0">
              <a:latin typeface="Fujitsu Infinity Pro Bold" pitchFamily="2" charset="0"/>
              <a:cs typeface="Arial" panose="020B0604020202020204" pitchFamily="34" charset="0"/>
            </a:endParaRPr>
          </a:p>
          <a:p>
            <a:pPr marR="0" lvl="0" algn="l" defTabSz="457200" rtl="0" eaLnBrk="1" fontAlgn="auto" latinLnBrk="0" hangingPunct="1">
              <a:lnSpc>
                <a:spcPct val="100000"/>
              </a:lnSpc>
              <a:spcBef>
                <a:spcPts val="0"/>
              </a:spcBef>
              <a:spcAft>
                <a:spcPts val="0"/>
              </a:spcAft>
              <a:buClr>
                <a:schemeClr val="tx1"/>
              </a:buClr>
              <a:buSzTx/>
              <a:tabLst/>
              <a:defRPr/>
            </a:pPr>
            <a:endParaRPr kumimoji="0" lang="de-DE" sz="1200" b="0" i="0" u="none" strike="noStrike" kern="1200" cap="none" spc="0" normalizeH="0" baseline="0" noProof="0" dirty="0">
              <a:ln>
                <a:noFill/>
              </a:ln>
              <a:effectLst/>
              <a:uLnTx/>
              <a:uFillTx/>
              <a:latin typeface="Fujitsu Infinity Pro" pitchFamily="2" charset="0"/>
              <a:cs typeface="Arial" panose="020B0604020202020204" pitchFamily="34" charset="0"/>
            </a:endParaRPr>
          </a:p>
        </p:txBody>
      </p:sp>
      <p:sp>
        <p:nvSpPr>
          <p:cNvPr id="23" name="Textfeld 22">
            <a:extLst>
              <a:ext uri="{FF2B5EF4-FFF2-40B4-BE49-F238E27FC236}">
                <a16:creationId xmlns:a16="http://schemas.microsoft.com/office/drawing/2014/main" id="{6872D3C6-64AC-49DA-982D-04779C1F5FD9}"/>
              </a:ext>
            </a:extLst>
          </p:cNvPr>
          <p:cNvSpPr txBox="1"/>
          <p:nvPr/>
        </p:nvSpPr>
        <p:spPr>
          <a:xfrm>
            <a:off x="3168650" y="317500"/>
            <a:ext cx="3779044"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err="1">
                <a:ln>
                  <a:noFill/>
                </a:ln>
                <a:solidFill>
                  <a:prstClr val="black"/>
                </a:solidFill>
                <a:effectLst/>
                <a:uLnTx/>
                <a:uFillTx/>
                <a:latin typeface="Fujitsu Infinity Pro Bold" pitchFamily="2" charset="0"/>
                <a:cs typeface="Arial" panose="020B0604020202020204" pitchFamily="34" charset="0"/>
              </a:rPr>
              <a:t>Unsere</a:t>
            </a:r>
            <a:r>
              <a:rPr kumimoji="0" lang="en-US" sz="1600" i="0" u="none" strike="noStrike" kern="1200" cap="none" spc="0" normalizeH="0" baseline="0" noProof="0" dirty="0">
                <a:ln>
                  <a:noFill/>
                </a:ln>
                <a:solidFill>
                  <a:prstClr val="black"/>
                </a:solidFill>
                <a:effectLst/>
                <a:uLnTx/>
                <a:uFillTx/>
                <a:latin typeface="Fujitsu Infinity Pro Bold" pitchFamily="2" charset="0"/>
                <a:cs typeface="Arial" panose="020B0604020202020204" pitchFamily="34" charset="0"/>
              </a:rPr>
              <a:t> </a:t>
            </a:r>
            <a:r>
              <a:rPr kumimoji="0" lang="en-US" sz="1600" i="0" u="none" strike="noStrike" kern="1200" cap="none" spc="0" normalizeH="0" baseline="0" noProof="0" dirty="0" err="1">
                <a:ln>
                  <a:noFill/>
                </a:ln>
                <a:solidFill>
                  <a:prstClr val="black"/>
                </a:solidFill>
                <a:effectLst/>
                <a:uLnTx/>
                <a:uFillTx/>
                <a:latin typeface="Fujitsu Infinity Pro Bold" pitchFamily="2" charset="0"/>
                <a:cs typeface="Arial" panose="020B0604020202020204" pitchFamily="34" charset="0"/>
              </a:rPr>
              <a:t>Lösungsansätze</a:t>
            </a:r>
            <a:r>
              <a:rPr kumimoji="0" lang="en-US" sz="1600" i="0" u="none" strike="noStrike" kern="1200" cap="none" spc="0" normalizeH="0" baseline="0" noProof="0" dirty="0">
                <a:ln>
                  <a:noFill/>
                </a:ln>
                <a:solidFill>
                  <a:prstClr val="black"/>
                </a:solidFill>
                <a:effectLst/>
                <a:uLnTx/>
                <a:uFillTx/>
                <a:latin typeface="Fujitsu Infinity Pro Bold" pitchFamily="2" charset="0"/>
                <a:cs typeface="Arial" panose="020B0604020202020204" pitchFamily="34" charset="0"/>
              </a:rPr>
              <a:t> </a:t>
            </a:r>
            <a:r>
              <a:rPr kumimoji="0" lang="en-US" sz="1600" i="0" u="none" strike="noStrike" kern="1200" cap="none" spc="0" normalizeH="0" baseline="0" noProof="0" dirty="0" err="1">
                <a:ln>
                  <a:noFill/>
                </a:ln>
                <a:solidFill>
                  <a:prstClr val="black"/>
                </a:solidFill>
                <a:effectLst/>
                <a:uLnTx/>
                <a:uFillTx/>
                <a:latin typeface="Fujitsu Infinity Pro Bold" pitchFamily="2" charset="0"/>
                <a:cs typeface="Arial" panose="020B0604020202020204" pitchFamily="34" charset="0"/>
              </a:rPr>
              <a:t>zum</a:t>
            </a:r>
            <a:r>
              <a:rPr kumimoji="0" lang="en-US" sz="1600" i="0" u="none" strike="noStrike" kern="1200" cap="none" spc="0" normalizeH="0" baseline="0" noProof="0" dirty="0">
                <a:ln>
                  <a:noFill/>
                </a:ln>
                <a:solidFill>
                  <a:prstClr val="black"/>
                </a:solidFill>
                <a:effectLst/>
                <a:uLnTx/>
                <a:uFillTx/>
                <a:latin typeface="Fujitsu Infinity Pro Bold" pitchFamily="2" charset="0"/>
                <a:cs typeface="Arial" panose="020B0604020202020204" pitchFamily="34" charset="0"/>
              </a:rPr>
              <a:t> </a:t>
            </a:r>
            <a:r>
              <a:rPr kumimoji="0" lang="en-US" sz="1600" i="0" u="none" strike="noStrike" kern="1200" cap="none" spc="0" normalizeH="0" baseline="0" noProof="0" dirty="0" err="1">
                <a:ln>
                  <a:noFill/>
                </a:ln>
                <a:solidFill>
                  <a:prstClr val="black"/>
                </a:solidFill>
                <a:effectLst/>
                <a:uLnTx/>
                <a:uFillTx/>
                <a:latin typeface="Fujitsu Infinity Pro Bold" pitchFamily="2" charset="0"/>
                <a:cs typeface="Arial" panose="020B0604020202020204" pitchFamily="34" charset="0"/>
              </a:rPr>
              <a:t>nachhaltigen</a:t>
            </a:r>
            <a:r>
              <a:rPr kumimoji="0" lang="en-US" sz="1600" i="0" u="none" strike="noStrike" kern="1200" cap="none" spc="0" normalizeH="0" baseline="0" noProof="0" dirty="0">
                <a:ln>
                  <a:noFill/>
                </a:ln>
                <a:solidFill>
                  <a:prstClr val="black"/>
                </a:solidFill>
                <a:effectLst/>
                <a:uLnTx/>
                <a:uFillTx/>
                <a:latin typeface="Fujitsu Infinity Pro Bold" pitchFamily="2" charset="0"/>
                <a:cs typeface="Arial" panose="020B0604020202020204" pitchFamily="34" charset="0"/>
              </a:rPr>
              <a:t> Management </a:t>
            </a:r>
            <a:r>
              <a:rPr kumimoji="0" lang="en-US" sz="1600" i="0" u="none" strike="noStrike" kern="1200" cap="none" spc="0" normalizeH="0" baseline="0" noProof="0" dirty="0" err="1">
                <a:ln>
                  <a:noFill/>
                </a:ln>
                <a:solidFill>
                  <a:prstClr val="black"/>
                </a:solidFill>
                <a:effectLst/>
                <a:uLnTx/>
                <a:uFillTx/>
                <a:latin typeface="Fujitsu Infinity Pro Bold" pitchFamily="2" charset="0"/>
                <a:cs typeface="Arial" panose="020B0604020202020204" pitchFamily="34" charset="0"/>
              </a:rPr>
              <a:t>Ihrer</a:t>
            </a:r>
            <a:r>
              <a:rPr kumimoji="0" lang="en-US" sz="1600" i="0" u="none" strike="noStrike" kern="1200" cap="none" spc="0" normalizeH="0" baseline="0" noProof="0" dirty="0">
                <a:ln>
                  <a:noFill/>
                </a:ln>
                <a:solidFill>
                  <a:prstClr val="black"/>
                </a:solidFill>
                <a:effectLst/>
                <a:uLnTx/>
                <a:uFillTx/>
                <a:latin typeface="Fujitsu Infinity Pro Bold" pitchFamily="2" charset="0"/>
                <a:cs typeface="Arial" panose="020B0604020202020204" pitchFamily="34" charset="0"/>
              </a:rPr>
              <a:t> </a:t>
            </a:r>
            <a:r>
              <a:rPr kumimoji="0" lang="en-US" sz="1600" i="0" u="none" strike="noStrike" kern="1200" cap="none" spc="0" normalizeH="0" baseline="0" noProof="0" dirty="0" err="1">
                <a:ln>
                  <a:noFill/>
                </a:ln>
                <a:solidFill>
                  <a:prstClr val="black"/>
                </a:solidFill>
                <a:effectLst/>
                <a:uLnTx/>
                <a:uFillTx/>
                <a:latin typeface="Fujitsu Infinity Pro Bold" pitchFamily="2" charset="0"/>
                <a:cs typeface="Arial" panose="020B0604020202020204" pitchFamily="34" charset="0"/>
              </a:rPr>
              <a:t>Logistikimmobilien</a:t>
            </a:r>
            <a:r>
              <a:rPr kumimoji="0" lang="en-US" sz="1600" i="0" u="none" strike="noStrike" kern="1200" cap="none" spc="0" normalizeH="0" baseline="0" noProof="0" dirty="0">
                <a:ln>
                  <a:noFill/>
                </a:ln>
                <a:solidFill>
                  <a:prstClr val="black"/>
                </a:solidFill>
                <a:effectLst/>
                <a:uLnTx/>
                <a:uFillTx/>
                <a:latin typeface="Fujitsu Infinity Pro Bold" pitchFamily="2" charset="0"/>
                <a:cs typeface="Arial" panose="020B0604020202020204"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8000" y="1425548"/>
            <a:ext cx="6623684" cy="180975"/>
          </a:xfrm>
          <a:custGeom>
            <a:avLst/>
            <a:gdLst/>
            <a:ahLst/>
            <a:cxnLst/>
            <a:rect l="l" t="t" r="r" b="b"/>
            <a:pathLst>
              <a:path w="6623684" h="180975">
                <a:moveTo>
                  <a:pt x="6533268" y="0"/>
                </a:moveTo>
                <a:lnTo>
                  <a:pt x="6533268" y="45211"/>
                </a:lnTo>
                <a:lnTo>
                  <a:pt x="0" y="45211"/>
                </a:lnTo>
                <a:lnTo>
                  <a:pt x="0" y="135623"/>
                </a:lnTo>
                <a:lnTo>
                  <a:pt x="6533268" y="135623"/>
                </a:lnTo>
                <a:lnTo>
                  <a:pt x="6533268" y="180822"/>
                </a:lnTo>
                <a:lnTo>
                  <a:pt x="6623667" y="90424"/>
                </a:lnTo>
                <a:lnTo>
                  <a:pt x="6533268" y="0"/>
                </a:lnTo>
                <a:close/>
              </a:path>
            </a:pathLst>
          </a:custGeom>
          <a:solidFill>
            <a:srgbClr val="2400B0"/>
          </a:solidFill>
        </p:spPr>
        <p:txBody>
          <a:bodyPr wrap="square" lIns="0" tIns="0" rIns="0" bIns="0" rtlCol="0"/>
          <a:lstStyle/>
          <a:p>
            <a:endParaRPr/>
          </a:p>
        </p:txBody>
      </p:sp>
      <p:sp>
        <p:nvSpPr>
          <p:cNvPr id="3" name="object 3"/>
          <p:cNvSpPr/>
          <p:nvPr/>
        </p:nvSpPr>
        <p:spPr>
          <a:xfrm>
            <a:off x="0" y="5980721"/>
            <a:ext cx="7556500" cy="3785579"/>
          </a:xfrm>
          <a:prstGeom prst="rect">
            <a:avLst/>
          </a:prstGeom>
          <a:blipFill>
            <a:blip r:embed="rId2" cstate="print"/>
            <a:stretch>
              <a:fillRect/>
            </a:stretch>
          </a:blipFill>
        </p:spPr>
        <p:txBody>
          <a:bodyPr wrap="square" lIns="0" tIns="0" rIns="0" bIns="0" rtlCol="0"/>
          <a:lstStyle/>
          <a:p>
            <a:endParaRPr/>
          </a:p>
        </p:txBody>
      </p:sp>
      <p:grpSp>
        <p:nvGrpSpPr>
          <p:cNvPr id="4" name="object 4"/>
          <p:cNvGrpSpPr/>
          <p:nvPr/>
        </p:nvGrpSpPr>
        <p:grpSpPr>
          <a:xfrm>
            <a:off x="0" y="3758690"/>
            <a:ext cx="7556500" cy="2032000"/>
            <a:chOff x="0" y="3646982"/>
            <a:chExt cx="7556500" cy="2032000"/>
          </a:xfrm>
        </p:grpSpPr>
        <p:sp>
          <p:nvSpPr>
            <p:cNvPr id="5" name="object 5"/>
            <p:cNvSpPr/>
            <p:nvPr/>
          </p:nvSpPr>
          <p:spPr>
            <a:xfrm>
              <a:off x="0" y="3646982"/>
              <a:ext cx="7556500" cy="2032000"/>
            </a:xfrm>
            <a:custGeom>
              <a:avLst/>
              <a:gdLst/>
              <a:ahLst/>
              <a:cxnLst/>
              <a:rect l="l" t="t" r="r" b="b"/>
              <a:pathLst>
                <a:path w="7556500" h="2032000">
                  <a:moveTo>
                    <a:pt x="0" y="0"/>
                  </a:moveTo>
                  <a:lnTo>
                    <a:pt x="7556500" y="0"/>
                  </a:lnTo>
                  <a:lnTo>
                    <a:pt x="7556500" y="2031403"/>
                  </a:lnTo>
                  <a:lnTo>
                    <a:pt x="0" y="2031403"/>
                  </a:lnTo>
                  <a:lnTo>
                    <a:pt x="0" y="0"/>
                  </a:lnTo>
                  <a:close/>
                </a:path>
              </a:pathLst>
            </a:custGeom>
            <a:solidFill>
              <a:srgbClr val="F2F2F2"/>
            </a:solidFill>
          </p:spPr>
          <p:txBody>
            <a:bodyPr wrap="square" lIns="0" tIns="0" rIns="0" bIns="0" rtlCol="0"/>
            <a:lstStyle/>
            <a:p>
              <a:endParaRPr/>
            </a:p>
          </p:txBody>
        </p:sp>
        <p:sp>
          <p:nvSpPr>
            <p:cNvPr id="6" name="object 6"/>
            <p:cNvSpPr/>
            <p:nvPr/>
          </p:nvSpPr>
          <p:spPr>
            <a:xfrm>
              <a:off x="468000" y="3898049"/>
              <a:ext cx="3314547" cy="15800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873156" y="3892207"/>
              <a:ext cx="3223183" cy="1580032"/>
            </a:xfrm>
            <a:prstGeom prst="rect">
              <a:avLst/>
            </a:prstGeom>
            <a:blipFill>
              <a:blip r:embed="rId4" cstate="print"/>
              <a:stretch>
                <a:fillRect/>
              </a:stretch>
            </a:blipFill>
          </p:spPr>
          <p:txBody>
            <a:bodyPr wrap="square" lIns="0" tIns="0" rIns="0" bIns="0" rtlCol="0"/>
            <a:lstStyle/>
            <a:p>
              <a:endParaRPr/>
            </a:p>
          </p:txBody>
        </p:sp>
      </p:grpSp>
      <p:sp>
        <p:nvSpPr>
          <p:cNvPr id="8" name="object 8"/>
          <p:cNvSpPr txBox="1"/>
          <p:nvPr/>
        </p:nvSpPr>
        <p:spPr>
          <a:xfrm>
            <a:off x="428006" y="429208"/>
            <a:ext cx="6515895" cy="412934"/>
          </a:xfrm>
          <a:prstGeom prst="rect">
            <a:avLst/>
          </a:prstGeom>
        </p:spPr>
        <p:txBody>
          <a:bodyPr vert="horz" wrap="square" lIns="0" tIns="12700" rIns="0" bIns="0" rtlCol="0">
            <a:spAutoFit/>
          </a:bodyPr>
          <a:lstStyle/>
          <a:p>
            <a:pPr marL="11527" defTabSz="829909">
              <a:spcBef>
                <a:spcPts val="91"/>
              </a:spcBef>
            </a:pPr>
            <a:r>
              <a:rPr lang="de-DE" sz="1300" b="1" dirty="0">
                <a:latin typeface="Fujitsu Infinity Pro" pitchFamily="2" charset="0"/>
                <a:cs typeface="Arial" panose="020B0604020202020204" pitchFamily="34" charset="0"/>
              </a:rPr>
              <a:t>So kann der Einstieg in Ihr persönliches Nachhaltigkeits-Cockpit und in die weitere Prozessoptimierung und –Automatisierung aussehen:</a:t>
            </a:r>
            <a:endParaRPr lang="en-US" sz="1300" b="1" dirty="0">
              <a:latin typeface="Fujitsu Infinity Pro" pitchFamily="2" charset="0"/>
              <a:cs typeface="Arial" panose="020B0604020202020204" pitchFamily="34" charset="0"/>
            </a:endParaRPr>
          </a:p>
        </p:txBody>
      </p:sp>
      <p:sp>
        <p:nvSpPr>
          <p:cNvPr id="9" name="object 9"/>
          <p:cNvSpPr txBox="1"/>
          <p:nvPr/>
        </p:nvSpPr>
        <p:spPr>
          <a:xfrm>
            <a:off x="914524" y="2022804"/>
            <a:ext cx="1392060" cy="1307794"/>
          </a:xfrm>
          <a:prstGeom prst="rect">
            <a:avLst/>
          </a:prstGeom>
        </p:spPr>
        <p:txBody>
          <a:bodyPr vert="horz" wrap="square" lIns="0" tIns="12700" rIns="0" bIns="0" rtlCol="0">
            <a:spAutoFit/>
          </a:bodyPr>
          <a:lstStyle/>
          <a:p>
            <a:pPr marL="12700" marR="605155">
              <a:lnSpc>
                <a:spcPct val="105500"/>
              </a:lnSpc>
              <a:spcBef>
                <a:spcPts val="100"/>
              </a:spcBef>
            </a:pPr>
            <a:r>
              <a:rPr sz="1100" b="1" spc="10" dirty="0">
                <a:latin typeface="Fujitsu Infinity Pro Bold" pitchFamily="2" charset="0"/>
                <a:cs typeface="Arial"/>
              </a:rPr>
              <a:t>C</a:t>
            </a:r>
            <a:r>
              <a:rPr sz="1100" b="1" dirty="0">
                <a:latin typeface="Fujitsu Infinity Pro Bold" pitchFamily="2" charset="0"/>
                <a:cs typeface="Arial"/>
              </a:rPr>
              <a:t>o</a:t>
            </a:r>
            <a:r>
              <a:rPr sz="1100" b="1" spc="80" dirty="0">
                <a:latin typeface="Fujitsu Infinity Pro Bold" pitchFamily="2" charset="0"/>
                <a:cs typeface="Arial"/>
              </a:rPr>
              <a:t>-</a:t>
            </a:r>
            <a:r>
              <a:rPr sz="1100" b="1" spc="30" dirty="0">
                <a:latin typeface="Fujitsu Infinity Pro Bold" pitchFamily="2" charset="0"/>
                <a:cs typeface="Arial"/>
              </a:rPr>
              <a:t>de</a:t>
            </a:r>
            <a:r>
              <a:rPr sz="1100" b="1" spc="-95" dirty="0">
                <a:latin typeface="Fujitsu Infinity Pro Bold" pitchFamily="2" charset="0"/>
                <a:cs typeface="Arial"/>
              </a:rPr>
              <a:t>s</a:t>
            </a:r>
            <a:r>
              <a:rPr sz="1100" b="1" spc="-20" dirty="0">
                <a:latin typeface="Fujitsu Infinity Pro Bold" pitchFamily="2" charset="0"/>
                <a:cs typeface="Arial"/>
              </a:rPr>
              <a:t>i</a:t>
            </a:r>
            <a:r>
              <a:rPr sz="1100" b="1" spc="20" dirty="0">
                <a:latin typeface="Fujitsu Infinity Pro Bold" pitchFamily="2" charset="0"/>
                <a:cs typeface="Arial"/>
              </a:rPr>
              <a:t>g</a:t>
            </a:r>
            <a:r>
              <a:rPr sz="1100" b="1" spc="-15" dirty="0">
                <a:latin typeface="Fujitsu Infinity Pro Bold" pitchFamily="2" charset="0"/>
                <a:cs typeface="Arial"/>
              </a:rPr>
              <a:t>n  </a:t>
            </a:r>
            <a:r>
              <a:rPr sz="1100" b="1" spc="45" dirty="0">
                <a:latin typeface="Fujitsu Infinity Pro Bold" pitchFamily="2" charset="0"/>
                <a:cs typeface="Arial"/>
              </a:rPr>
              <a:t>W</a:t>
            </a:r>
            <a:r>
              <a:rPr sz="1100" b="1" spc="30" dirty="0">
                <a:latin typeface="Fujitsu Infinity Pro Bold" pitchFamily="2" charset="0"/>
                <a:cs typeface="Arial"/>
              </a:rPr>
              <a:t>o</a:t>
            </a:r>
            <a:r>
              <a:rPr sz="1100" b="1" spc="5" dirty="0">
                <a:latin typeface="Fujitsu Infinity Pro Bold" pitchFamily="2" charset="0"/>
                <a:cs typeface="Arial"/>
              </a:rPr>
              <a:t>r</a:t>
            </a:r>
            <a:r>
              <a:rPr sz="1100" b="1" spc="10" dirty="0">
                <a:latin typeface="Fujitsu Infinity Pro Bold" pitchFamily="2" charset="0"/>
                <a:cs typeface="Arial"/>
              </a:rPr>
              <a:t>k</a:t>
            </a:r>
            <a:r>
              <a:rPr sz="1100" b="1" spc="-95" dirty="0">
                <a:latin typeface="Fujitsu Infinity Pro Bold" pitchFamily="2" charset="0"/>
                <a:cs typeface="Arial"/>
              </a:rPr>
              <a:t>s</a:t>
            </a:r>
            <a:r>
              <a:rPr sz="1100" b="1" spc="-30" dirty="0">
                <a:latin typeface="Fujitsu Infinity Pro Bold" pitchFamily="2" charset="0"/>
                <a:cs typeface="Arial"/>
              </a:rPr>
              <a:t>h</a:t>
            </a:r>
            <a:r>
              <a:rPr sz="1100" b="1" dirty="0">
                <a:latin typeface="Fujitsu Infinity Pro Bold" pitchFamily="2" charset="0"/>
                <a:cs typeface="Arial"/>
              </a:rPr>
              <a:t>o</a:t>
            </a:r>
            <a:r>
              <a:rPr sz="1100" b="1" spc="25" dirty="0">
                <a:latin typeface="Fujitsu Infinity Pro Bold" pitchFamily="2" charset="0"/>
                <a:cs typeface="Arial"/>
              </a:rPr>
              <a:t>p</a:t>
            </a:r>
            <a:endParaRPr sz="1100" dirty="0">
              <a:latin typeface="Fujitsu Infinity Pro Bold" pitchFamily="2" charset="0"/>
              <a:cs typeface="Arial"/>
            </a:endParaRPr>
          </a:p>
          <a:p>
            <a:pPr marL="12700" marR="5080">
              <a:lnSpc>
                <a:spcPct val="100499"/>
              </a:lnSpc>
              <a:spcBef>
                <a:spcPts val="665"/>
              </a:spcBef>
            </a:pPr>
            <a:r>
              <a:rPr sz="1100" spc="40" dirty="0">
                <a:latin typeface="Fujitsu Infinity Pro" pitchFamily="2" charset="0"/>
                <a:cs typeface="Arial"/>
              </a:rPr>
              <a:t>Wir </a:t>
            </a:r>
            <a:r>
              <a:rPr sz="1100" spc="20" dirty="0">
                <a:latin typeface="Fujitsu Infinity Pro" pitchFamily="2" charset="0"/>
                <a:cs typeface="Arial"/>
              </a:rPr>
              <a:t>evaluieren Ihre  </a:t>
            </a:r>
            <a:r>
              <a:rPr sz="1100" spc="45" dirty="0">
                <a:latin typeface="Fujitsu Infinity Pro" pitchFamily="2" charset="0"/>
                <a:cs typeface="Arial"/>
              </a:rPr>
              <a:t>Anforderungen</a:t>
            </a:r>
            <a:r>
              <a:rPr sz="1100" spc="-75" dirty="0">
                <a:latin typeface="Fujitsu Infinity Pro" pitchFamily="2" charset="0"/>
                <a:cs typeface="Arial"/>
              </a:rPr>
              <a:t> </a:t>
            </a:r>
            <a:r>
              <a:rPr sz="1100" spc="40" dirty="0">
                <a:latin typeface="Fujitsu Infinity Pro" pitchFamily="2" charset="0"/>
                <a:cs typeface="Arial"/>
              </a:rPr>
              <a:t>und  </a:t>
            </a:r>
            <a:r>
              <a:rPr sz="1100" spc="30" dirty="0">
                <a:latin typeface="Fujitsu Infinity Pro" pitchFamily="2" charset="0"/>
                <a:cs typeface="Arial"/>
              </a:rPr>
              <a:t>die </a:t>
            </a:r>
            <a:r>
              <a:rPr sz="1100" spc="40" dirty="0" err="1">
                <a:latin typeface="Fujitsu Infinity Pro" pitchFamily="2" charset="0"/>
                <a:cs typeface="Arial"/>
              </a:rPr>
              <a:t>verfügbaren</a:t>
            </a:r>
            <a:r>
              <a:rPr sz="1100" spc="40" dirty="0">
                <a:latin typeface="Fujitsu Infinity Pro" pitchFamily="2" charset="0"/>
                <a:cs typeface="Arial"/>
              </a:rPr>
              <a:t>  </a:t>
            </a:r>
            <a:r>
              <a:rPr sz="1100" spc="25" dirty="0">
                <a:latin typeface="Fujitsu Infinity Pro" pitchFamily="2" charset="0"/>
                <a:cs typeface="Arial"/>
              </a:rPr>
              <a:t>bzw. </a:t>
            </a:r>
            <a:r>
              <a:rPr sz="1100" spc="55" dirty="0">
                <a:latin typeface="Fujitsu Infinity Pro" pitchFamily="2" charset="0"/>
                <a:cs typeface="Arial"/>
              </a:rPr>
              <a:t>benötigten  </a:t>
            </a:r>
            <a:r>
              <a:rPr sz="1100" spc="30" dirty="0">
                <a:latin typeface="Fujitsu Infinity Pro" pitchFamily="2" charset="0"/>
                <a:cs typeface="Arial"/>
              </a:rPr>
              <a:t>Daten</a:t>
            </a:r>
            <a:endParaRPr sz="1100" dirty="0">
              <a:latin typeface="Fujitsu Infinity Pro" pitchFamily="2" charset="0"/>
              <a:cs typeface="Arial"/>
            </a:endParaRPr>
          </a:p>
        </p:txBody>
      </p:sp>
      <p:sp>
        <p:nvSpPr>
          <p:cNvPr id="10" name="object 10"/>
          <p:cNvSpPr txBox="1"/>
          <p:nvPr/>
        </p:nvSpPr>
        <p:spPr>
          <a:xfrm>
            <a:off x="2489593" y="2031948"/>
            <a:ext cx="939800" cy="182101"/>
          </a:xfrm>
          <a:prstGeom prst="rect">
            <a:avLst/>
          </a:prstGeom>
        </p:spPr>
        <p:txBody>
          <a:bodyPr vert="horz" wrap="square" lIns="0" tIns="12700" rIns="0" bIns="0" rtlCol="0">
            <a:spAutoFit/>
          </a:bodyPr>
          <a:lstStyle/>
          <a:p>
            <a:pPr marL="12700">
              <a:lnSpc>
                <a:spcPct val="100000"/>
              </a:lnSpc>
              <a:spcBef>
                <a:spcPts val="100"/>
              </a:spcBef>
            </a:pPr>
            <a:r>
              <a:rPr sz="1100" b="1" spc="-10" dirty="0">
                <a:latin typeface="Fujitsu Infinity Pro" pitchFamily="2" charset="0"/>
                <a:cs typeface="Arial"/>
              </a:rPr>
              <a:t>Design-Phase</a:t>
            </a:r>
            <a:endParaRPr sz="1100" dirty="0">
              <a:latin typeface="Fujitsu Infinity Pro" pitchFamily="2" charset="0"/>
              <a:cs typeface="Arial"/>
            </a:endParaRPr>
          </a:p>
        </p:txBody>
      </p:sp>
      <p:sp>
        <p:nvSpPr>
          <p:cNvPr id="11" name="object 11"/>
          <p:cNvSpPr txBox="1"/>
          <p:nvPr/>
        </p:nvSpPr>
        <p:spPr>
          <a:xfrm>
            <a:off x="2489593" y="2452571"/>
            <a:ext cx="1318260" cy="693908"/>
          </a:xfrm>
          <a:prstGeom prst="rect">
            <a:avLst/>
          </a:prstGeom>
        </p:spPr>
        <p:txBody>
          <a:bodyPr vert="horz" wrap="square" lIns="0" tIns="20955" rIns="0" bIns="0" rtlCol="0">
            <a:spAutoFit/>
          </a:bodyPr>
          <a:lstStyle/>
          <a:p>
            <a:pPr marL="12700" marR="5080">
              <a:lnSpc>
                <a:spcPct val="100600"/>
              </a:lnSpc>
              <a:spcBef>
                <a:spcPts val="165"/>
              </a:spcBef>
            </a:pPr>
            <a:r>
              <a:rPr sz="1100" spc="35" dirty="0">
                <a:latin typeface="Fujitsu Infinity Pro" pitchFamily="2" charset="0"/>
                <a:cs typeface="Arial"/>
              </a:rPr>
              <a:t>Agile</a:t>
            </a:r>
            <a:r>
              <a:rPr sz="1100" spc="-85" dirty="0">
                <a:latin typeface="Fujitsu Infinity Pro" pitchFamily="2" charset="0"/>
                <a:cs typeface="Arial"/>
              </a:rPr>
              <a:t> </a:t>
            </a:r>
            <a:r>
              <a:rPr sz="1100" spc="40" dirty="0">
                <a:latin typeface="Fujitsu Infinity Pro" pitchFamily="2" charset="0"/>
                <a:cs typeface="Arial"/>
              </a:rPr>
              <a:t>Entwicklung  </a:t>
            </a:r>
            <a:r>
              <a:rPr sz="1100" spc="15" dirty="0">
                <a:latin typeface="Fujitsu Infinity Pro" pitchFamily="2" charset="0"/>
                <a:cs typeface="Arial"/>
              </a:rPr>
              <a:t>des </a:t>
            </a:r>
            <a:r>
              <a:rPr sz="1100" spc="50" dirty="0">
                <a:latin typeface="Fujitsu Infinity Pro" pitchFamily="2" charset="0"/>
                <a:cs typeface="Arial"/>
              </a:rPr>
              <a:t>Prototypen</a:t>
            </a:r>
            <a:r>
              <a:rPr sz="1100" spc="-90" dirty="0">
                <a:latin typeface="Fujitsu Infinity Pro" pitchFamily="2" charset="0"/>
                <a:cs typeface="Arial"/>
              </a:rPr>
              <a:t> </a:t>
            </a:r>
            <a:r>
              <a:rPr sz="1100" spc="15" dirty="0">
                <a:latin typeface="Fujitsu Infinity Pro" pitchFamily="2" charset="0"/>
                <a:cs typeface="Arial"/>
              </a:rPr>
              <a:t>in  </a:t>
            </a:r>
            <a:r>
              <a:rPr sz="1100" spc="35" dirty="0">
                <a:latin typeface="Fujitsu Infinity Pro" pitchFamily="2" charset="0"/>
                <a:cs typeface="Arial"/>
              </a:rPr>
              <a:t>Ihrem </a:t>
            </a:r>
            <a:r>
              <a:rPr sz="1100" spc="45" dirty="0">
                <a:latin typeface="Fujitsu Infinity Pro" pitchFamily="2" charset="0"/>
                <a:cs typeface="Arial"/>
              </a:rPr>
              <a:t>Corporate  </a:t>
            </a:r>
            <a:r>
              <a:rPr sz="1100" spc="15" dirty="0">
                <a:latin typeface="Fujitsu Infinity Pro" pitchFamily="2" charset="0"/>
                <a:cs typeface="Arial"/>
              </a:rPr>
              <a:t>Design</a:t>
            </a:r>
            <a:endParaRPr sz="1100" dirty="0">
              <a:latin typeface="Fujitsu Infinity Pro" pitchFamily="2" charset="0"/>
              <a:cs typeface="Arial"/>
            </a:endParaRPr>
          </a:p>
        </p:txBody>
      </p:sp>
      <p:sp>
        <p:nvSpPr>
          <p:cNvPr id="12" name="object 12"/>
          <p:cNvSpPr txBox="1"/>
          <p:nvPr/>
        </p:nvSpPr>
        <p:spPr>
          <a:xfrm>
            <a:off x="4071023" y="2031948"/>
            <a:ext cx="1278255" cy="182101"/>
          </a:xfrm>
          <a:prstGeom prst="rect">
            <a:avLst/>
          </a:prstGeom>
        </p:spPr>
        <p:txBody>
          <a:bodyPr vert="horz" wrap="square" lIns="0" tIns="12700" rIns="0" bIns="0" rtlCol="0">
            <a:spAutoFit/>
          </a:bodyPr>
          <a:lstStyle/>
          <a:p>
            <a:pPr marL="12700">
              <a:lnSpc>
                <a:spcPct val="100000"/>
              </a:lnSpc>
              <a:spcBef>
                <a:spcPts val="100"/>
              </a:spcBef>
            </a:pPr>
            <a:r>
              <a:rPr sz="1100" b="1" spc="-20" dirty="0">
                <a:latin typeface="Fujitsu Infinity Pro" pitchFamily="2" charset="0"/>
                <a:cs typeface="Arial"/>
              </a:rPr>
              <a:t>Technisches</a:t>
            </a:r>
            <a:r>
              <a:rPr sz="1100" b="1" spc="-85" dirty="0">
                <a:latin typeface="Fujitsu Infinity Pro" pitchFamily="2" charset="0"/>
                <a:cs typeface="Arial"/>
              </a:rPr>
              <a:t> </a:t>
            </a:r>
            <a:r>
              <a:rPr sz="1100" b="1" spc="5" dirty="0">
                <a:latin typeface="Fujitsu Infinity Pro" pitchFamily="2" charset="0"/>
                <a:cs typeface="Arial"/>
              </a:rPr>
              <a:t>Setup</a:t>
            </a:r>
            <a:endParaRPr sz="1100">
              <a:latin typeface="Fujitsu Infinity Pro" pitchFamily="2" charset="0"/>
              <a:cs typeface="Arial"/>
            </a:endParaRPr>
          </a:p>
        </p:txBody>
      </p:sp>
      <p:sp>
        <p:nvSpPr>
          <p:cNvPr id="13" name="object 13"/>
          <p:cNvSpPr txBox="1"/>
          <p:nvPr/>
        </p:nvSpPr>
        <p:spPr>
          <a:xfrm>
            <a:off x="4071023" y="2452571"/>
            <a:ext cx="1204595" cy="693908"/>
          </a:xfrm>
          <a:prstGeom prst="rect">
            <a:avLst/>
          </a:prstGeom>
        </p:spPr>
        <p:txBody>
          <a:bodyPr vert="horz" wrap="square" lIns="0" tIns="20955" rIns="0" bIns="0" rtlCol="0">
            <a:spAutoFit/>
          </a:bodyPr>
          <a:lstStyle/>
          <a:p>
            <a:pPr marL="12700" marR="5080">
              <a:lnSpc>
                <a:spcPct val="100600"/>
              </a:lnSpc>
              <a:spcBef>
                <a:spcPts val="165"/>
              </a:spcBef>
            </a:pPr>
            <a:r>
              <a:rPr sz="1100" spc="25" dirty="0">
                <a:latin typeface="Fujitsu Infinity Pro" pitchFamily="2" charset="0"/>
                <a:cs typeface="Arial"/>
              </a:rPr>
              <a:t>Installation </a:t>
            </a:r>
            <a:r>
              <a:rPr sz="1100" spc="45" dirty="0">
                <a:latin typeface="Fujitsu Infinity Pro" pitchFamily="2" charset="0"/>
                <a:cs typeface="Arial"/>
              </a:rPr>
              <a:t>der  </a:t>
            </a:r>
            <a:r>
              <a:rPr sz="1100" spc="55" dirty="0">
                <a:latin typeface="Fujitsu Infinity Pro" pitchFamily="2" charset="0"/>
                <a:cs typeface="Arial"/>
              </a:rPr>
              <a:t>Plattform</a:t>
            </a:r>
            <a:r>
              <a:rPr sz="1100" spc="-80" dirty="0">
                <a:latin typeface="Fujitsu Infinity Pro" pitchFamily="2" charset="0"/>
                <a:cs typeface="Arial"/>
              </a:rPr>
              <a:t> </a:t>
            </a:r>
            <a:r>
              <a:rPr sz="1100" spc="25" dirty="0">
                <a:latin typeface="Fujitsu Infinity Pro" pitchFamily="2" charset="0"/>
                <a:cs typeface="Arial"/>
              </a:rPr>
              <a:t>sowie  </a:t>
            </a:r>
            <a:r>
              <a:rPr sz="1100" spc="40" dirty="0">
                <a:latin typeface="Fujitsu Infinity Pro" pitchFamily="2" charset="0"/>
                <a:cs typeface="Arial"/>
              </a:rPr>
              <a:t>Anbindung </a:t>
            </a:r>
            <a:r>
              <a:rPr sz="1100" spc="45" dirty="0">
                <a:latin typeface="Fujitsu Infinity Pro" pitchFamily="2" charset="0"/>
                <a:cs typeface="Arial"/>
              </a:rPr>
              <a:t>der  </a:t>
            </a:r>
            <a:r>
              <a:rPr sz="1100" spc="35" dirty="0">
                <a:latin typeface="Fujitsu Infinity Pro" pitchFamily="2" charset="0"/>
                <a:cs typeface="Arial"/>
              </a:rPr>
              <a:t>Datenquellen</a:t>
            </a:r>
            <a:endParaRPr sz="1100" dirty="0">
              <a:latin typeface="Fujitsu Infinity Pro" pitchFamily="2" charset="0"/>
              <a:cs typeface="Arial"/>
            </a:endParaRPr>
          </a:p>
        </p:txBody>
      </p:sp>
      <p:sp>
        <p:nvSpPr>
          <p:cNvPr id="14" name="object 14"/>
          <p:cNvSpPr txBox="1"/>
          <p:nvPr/>
        </p:nvSpPr>
        <p:spPr>
          <a:xfrm>
            <a:off x="5644057" y="2031948"/>
            <a:ext cx="1372870" cy="182101"/>
          </a:xfrm>
          <a:prstGeom prst="rect">
            <a:avLst/>
          </a:prstGeom>
        </p:spPr>
        <p:txBody>
          <a:bodyPr vert="horz" wrap="square" lIns="0" tIns="12700" rIns="0" bIns="0" rtlCol="0">
            <a:spAutoFit/>
          </a:bodyPr>
          <a:lstStyle/>
          <a:p>
            <a:pPr marL="12700">
              <a:lnSpc>
                <a:spcPct val="100000"/>
              </a:lnSpc>
              <a:spcBef>
                <a:spcPts val="100"/>
              </a:spcBef>
            </a:pPr>
            <a:r>
              <a:rPr sz="1100" b="1" spc="15" dirty="0">
                <a:latin typeface="Fujitsu Infinity Pro" pitchFamily="2" charset="0"/>
                <a:cs typeface="Arial"/>
              </a:rPr>
              <a:t>Betrieb </a:t>
            </a:r>
            <a:r>
              <a:rPr sz="1100" b="1" spc="110" dirty="0">
                <a:latin typeface="Fujitsu Infinity Pro" pitchFamily="2" charset="0"/>
                <a:cs typeface="Arial"/>
              </a:rPr>
              <a:t>/</a:t>
            </a:r>
            <a:r>
              <a:rPr sz="1100" b="1" spc="-100" dirty="0">
                <a:latin typeface="Fujitsu Infinity Pro" pitchFamily="2" charset="0"/>
                <a:cs typeface="Arial"/>
              </a:rPr>
              <a:t> </a:t>
            </a:r>
            <a:r>
              <a:rPr sz="1100" b="1" spc="-10" dirty="0">
                <a:latin typeface="Fujitsu Infinity Pro" pitchFamily="2" charset="0"/>
                <a:cs typeface="Arial"/>
              </a:rPr>
              <a:t>Consulting</a:t>
            </a:r>
            <a:endParaRPr sz="1100">
              <a:latin typeface="Fujitsu Infinity Pro" pitchFamily="2" charset="0"/>
              <a:cs typeface="Arial"/>
            </a:endParaRPr>
          </a:p>
        </p:txBody>
      </p:sp>
      <p:sp>
        <p:nvSpPr>
          <p:cNvPr id="15" name="object 15"/>
          <p:cNvSpPr txBox="1"/>
          <p:nvPr/>
        </p:nvSpPr>
        <p:spPr>
          <a:xfrm>
            <a:off x="5644057" y="2452571"/>
            <a:ext cx="1392060" cy="876300"/>
          </a:xfrm>
          <a:prstGeom prst="rect">
            <a:avLst/>
          </a:prstGeom>
        </p:spPr>
        <p:txBody>
          <a:bodyPr vert="horz" wrap="square" lIns="0" tIns="20955" rIns="0" bIns="0" rtlCol="0">
            <a:spAutoFit/>
          </a:bodyPr>
          <a:lstStyle/>
          <a:p>
            <a:pPr marL="12700" marR="5080">
              <a:lnSpc>
                <a:spcPct val="100499"/>
              </a:lnSpc>
              <a:spcBef>
                <a:spcPts val="165"/>
              </a:spcBef>
            </a:pPr>
            <a:r>
              <a:rPr sz="1100" spc="35" dirty="0">
                <a:latin typeface="Fujitsu Infinity Pro" pitchFamily="2" charset="0"/>
                <a:cs typeface="Arial"/>
              </a:rPr>
              <a:t>Betrieb </a:t>
            </a:r>
            <a:r>
              <a:rPr sz="1100" spc="45" dirty="0">
                <a:latin typeface="Fujitsu Infinity Pro" pitchFamily="2" charset="0"/>
                <a:cs typeface="Arial"/>
              </a:rPr>
              <a:t>der  </a:t>
            </a:r>
            <a:r>
              <a:rPr sz="1100" spc="55" dirty="0">
                <a:latin typeface="Fujitsu Infinity Pro" pitchFamily="2" charset="0"/>
                <a:cs typeface="Arial"/>
              </a:rPr>
              <a:t>Plattform </a:t>
            </a:r>
            <a:r>
              <a:rPr sz="1100" spc="25" dirty="0">
                <a:latin typeface="Fujitsu Infinity Pro" pitchFamily="2" charset="0"/>
                <a:cs typeface="Arial"/>
              </a:rPr>
              <a:t>sowie  </a:t>
            </a:r>
            <a:r>
              <a:rPr sz="1100" spc="40" dirty="0">
                <a:latin typeface="Fujitsu Infinity Pro" pitchFamily="2" charset="0"/>
                <a:cs typeface="Arial"/>
              </a:rPr>
              <a:t>Unterstützung </a:t>
            </a:r>
            <a:r>
              <a:rPr sz="1100" spc="35" dirty="0">
                <a:latin typeface="Fujitsu Infinity Pro" pitchFamily="2" charset="0"/>
                <a:cs typeface="Arial"/>
              </a:rPr>
              <a:t>bei  </a:t>
            </a:r>
            <a:r>
              <a:rPr sz="1100" spc="-15" dirty="0">
                <a:latin typeface="Fujitsu Infinity Pro" pitchFamily="2" charset="0"/>
                <a:cs typeface="Arial"/>
              </a:rPr>
              <a:t>D</a:t>
            </a:r>
            <a:r>
              <a:rPr sz="1100" spc="-5" dirty="0">
                <a:latin typeface="Fujitsu Infinity Pro" pitchFamily="2" charset="0"/>
                <a:cs typeface="Arial"/>
              </a:rPr>
              <a:t>a</a:t>
            </a:r>
            <a:r>
              <a:rPr sz="1100" spc="114" dirty="0">
                <a:latin typeface="Fujitsu Infinity Pro" pitchFamily="2" charset="0"/>
                <a:cs typeface="Arial"/>
              </a:rPr>
              <a:t>t</a:t>
            </a:r>
            <a:r>
              <a:rPr sz="1100" spc="20" dirty="0">
                <a:latin typeface="Fujitsu Infinity Pro" pitchFamily="2" charset="0"/>
                <a:cs typeface="Arial"/>
              </a:rPr>
              <a:t>e</a:t>
            </a:r>
            <a:r>
              <a:rPr sz="1100" spc="35" dirty="0">
                <a:latin typeface="Fujitsu Infinity Pro" pitchFamily="2" charset="0"/>
                <a:cs typeface="Arial"/>
              </a:rPr>
              <a:t>n</a:t>
            </a:r>
            <a:r>
              <a:rPr sz="1100" spc="90" dirty="0">
                <a:latin typeface="Fujitsu Infinity Pro" pitchFamily="2" charset="0"/>
                <a:cs typeface="Arial"/>
              </a:rPr>
              <a:t>m</a:t>
            </a:r>
            <a:r>
              <a:rPr sz="1100" spc="-20" dirty="0">
                <a:latin typeface="Fujitsu Infinity Pro" pitchFamily="2" charset="0"/>
                <a:cs typeface="Arial"/>
              </a:rPr>
              <a:t>a</a:t>
            </a:r>
            <a:r>
              <a:rPr sz="1100" spc="35" dirty="0">
                <a:latin typeface="Fujitsu Infinity Pro" pitchFamily="2" charset="0"/>
                <a:cs typeface="Arial"/>
              </a:rPr>
              <a:t>n</a:t>
            </a:r>
            <a:r>
              <a:rPr sz="1100" spc="-20" dirty="0">
                <a:latin typeface="Fujitsu Infinity Pro" pitchFamily="2" charset="0"/>
                <a:cs typeface="Arial"/>
              </a:rPr>
              <a:t>a</a:t>
            </a:r>
            <a:r>
              <a:rPr sz="1100" spc="80" dirty="0">
                <a:latin typeface="Fujitsu Infinity Pro" pitchFamily="2" charset="0"/>
                <a:cs typeface="Arial"/>
              </a:rPr>
              <a:t>g</a:t>
            </a:r>
            <a:r>
              <a:rPr sz="1100" spc="20" dirty="0">
                <a:latin typeface="Fujitsu Infinity Pro" pitchFamily="2" charset="0"/>
                <a:cs typeface="Arial"/>
              </a:rPr>
              <a:t>e</a:t>
            </a:r>
            <a:r>
              <a:rPr sz="1100" spc="90" dirty="0">
                <a:latin typeface="Fujitsu Infinity Pro" pitchFamily="2" charset="0"/>
                <a:cs typeface="Arial"/>
              </a:rPr>
              <a:t>m</a:t>
            </a:r>
            <a:r>
              <a:rPr sz="1100" spc="20" dirty="0">
                <a:latin typeface="Fujitsu Infinity Pro" pitchFamily="2" charset="0"/>
                <a:cs typeface="Arial"/>
              </a:rPr>
              <a:t>e</a:t>
            </a:r>
            <a:r>
              <a:rPr sz="1100" spc="35" dirty="0">
                <a:latin typeface="Fujitsu Infinity Pro" pitchFamily="2" charset="0"/>
                <a:cs typeface="Arial"/>
              </a:rPr>
              <a:t>n</a:t>
            </a:r>
            <a:r>
              <a:rPr sz="1100" spc="114" dirty="0">
                <a:latin typeface="Fujitsu Infinity Pro" pitchFamily="2" charset="0"/>
                <a:cs typeface="Arial"/>
              </a:rPr>
              <a:t>t  </a:t>
            </a:r>
            <a:r>
              <a:rPr sz="1100" spc="40" dirty="0">
                <a:latin typeface="Fujitsu Infinity Pro" pitchFamily="2" charset="0"/>
                <a:cs typeface="Arial"/>
              </a:rPr>
              <a:t>und</a:t>
            </a:r>
            <a:r>
              <a:rPr sz="1100" spc="-25" dirty="0">
                <a:latin typeface="Fujitsu Infinity Pro" pitchFamily="2" charset="0"/>
                <a:cs typeface="Arial"/>
              </a:rPr>
              <a:t> </a:t>
            </a:r>
            <a:r>
              <a:rPr sz="1100" spc="15" dirty="0">
                <a:latin typeface="Fujitsu Infinity Pro" pitchFamily="2" charset="0"/>
                <a:cs typeface="Arial"/>
              </a:rPr>
              <a:t>-analyse</a:t>
            </a:r>
            <a:endParaRPr sz="1100" dirty="0">
              <a:latin typeface="Fujitsu Infinity Pro" pitchFamily="2" charset="0"/>
              <a:cs typeface="Arial"/>
            </a:endParaRPr>
          </a:p>
        </p:txBody>
      </p:sp>
      <p:sp>
        <p:nvSpPr>
          <p:cNvPr id="16" name="object 16"/>
          <p:cNvSpPr txBox="1"/>
          <p:nvPr/>
        </p:nvSpPr>
        <p:spPr>
          <a:xfrm>
            <a:off x="464362" y="9842500"/>
            <a:ext cx="6530340" cy="371897"/>
          </a:xfrm>
          <a:prstGeom prst="rect">
            <a:avLst/>
          </a:prstGeom>
        </p:spPr>
        <p:txBody>
          <a:bodyPr vert="horz" wrap="square" lIns="0" tIns="12700" rIns="0" bIns="0" rtlCol="0">
            <a:spAutoFit/>
          </a:bodyPr>
          <a:lstStyle/>
          <a:p>
            <a:pPr marL="12700">
              <a:lnSpc>
                <a:spcPts val="710"/>
              </a:lnSpc>
              <a:spcBef>
                <a:spcPts val="100"/>
              </a:spcBef>
            </a:pPr>
            <a:r>
              <a:rPr sz="600" spc="-90" dirty="0">
                <a:latin typeface="Fujitsu Infinity Pro" pitchFamily="2" charset="0"/>
                <a:cs typeface="Verdana"/>
              </a:rPr>
              <a:t>© </a:t>
            </a:r>
            <a:r>
              <a:rPr sz="600" spc="-40" dirty="0">
                <a:latin typeface="Fujitsu Infinity Pro" pitchFamily="2" charset="0"/>
                <a:cs typeface="Verdana"/>
              </a:rPr>
              <a:t>2022</a:t>
            </a:r>
            <a:r>
              <a:rPr sz="600" spc="-10" dirty="0">
                <a:latin typeface="Fujitsu Infinity Pro" pitchFamily="2" charset="0"/>
                <a:cs typeface="Verdana"/>
              </a:rPr>
              <a:t> </a:t>
            </a:r>
            <a:r>
              <a:rPr sz="600" spc="-40" dirty="0">
                <a:latin typeface="Fujitsu Infinity Pro" pitchFamily="2" charset="0"/>
                <a:cs typeface="Verdana"/>
              </a:rPr>
              <a:t>Fujitsu</a:t>
            </a:r>
            <a:r>
              <a:rPr lang="en-GB" sz="600" dirty="0">
                <a:latin typeface="Fujitsu Infinity Pro" pitchFamily="2" charset="0"/>
                <a:cs typeface="Verdana"/>
              </a:rPr>
              <a:t>. </a:t>
            </a:r>
            <a:r>
              <a:rPr sz="600" spc="-45" dirty="0">
                <a:latin typeface="Fujitsu Infinity Pro" pitchFamily="2" charset="0"/>
                <a:cs typeface="Verdana"/>
              </a:rPr>
              <a:t>Fujitsu, </a:t>
            </a:r>
            <a:r>
              <a:rPr sz="600" spc="-30" dirty="0">
                <a:latin typeface="Fujitsu Infinity Pro" pitchFamily="2" charset="0"/>
                <a:cs typeface="Verdana"/>
              </a:rPr>
              <a:t>das </a:t>
            </a:r>
            <a:r>
              <a:rPr sz="600" spc="-25" dirty="0">
                <a:latin typeface="Fujitsu Infinity Pro" pitchFamily="2" charset="0"/>
                <a:cs typeface="Verdana"/>
              </a:rPr>
              <a:t>Fujitsu-Logo und </a:t>
            </a:r>
            <a:r>
              <a:rPr sz="600" spc="-30" dirty="0">
                <a:latin typeface="Fujitsu Infinity Pro" pitchFamily="2" charset="0"/>
                <a:cs typeface="Verdana"/>
              </a:rPr>
              <a:t>Fujitsu-Markennamen </a:t>
            </a:r>
            <a:r>
              <a:rPr sz="600" spc="-25" dirty="0">
                <a:latin typeface="Fujitsu Infinity Pro" pitchFamily="2" charset="0"/>
                <a:cs typeface="Verdana"/>
              </a:rPr>
              <a:t>sind Marken </a:t>
            </a:r>
            <a:r>
              <a:rPr sz="600" spc="-15" dirty="0">
                <a:latin typeface="Fujitsu Infinity Pro" pitchFamily="2" charset="0"/>
                <a:cs typeface="Verdana"/>
              </a:rPr>
              <a:t>oder </a:t>
            </a:r>
            <a:r>
              <a:rPr sz="600" spc="-20" dirty="0">
                <a:latin typeface="Fujitsu Infinity Pro" pitchFamily="2" charset="0"/>
                <a:cs typeface="Verdana"/>
              </a:rPr>
              <a:t>eingetragene </a:t>
            </a:r>
            <a:r>
              <a:rPr sz="600" spc="-25" dirty="0">
                <a:latin typeface="Fujitsu Infinity Pro" pitchFamily="2" charset="0"/>
                <a:cs typeface="Verdana"/>
              </a:rPr>
              <a:t>Marken von </a:t>
            </a:r>
            <a:r>
              <a:rPr sz="600" spc="-40" dirty="0">
                <a:latin typeface="Fujitsu Infinity Pro" pitchFamily="2" charset="0"/>
                <a:cs typeface="Verdana"/>
              </a:rPr>
              <a:t>Fujitsu </a:t>
            </a:r>
            <a:r>
              <a:rPr sz="600" spc="-20" dirty="0">
                <a:latin typeface="Fujitsu Infinity Pro" pitchFamily="2" charset="0"/>
                <a:cs typeface="Verdana"/>
              </a:rPr>
              <a:t>Limited </a:t>
            </a:r>
            <a:r>
              <a:rPr sz="600" spc="-30" dirty="0">
                <a:latin typeface="Fujitsu Infinity Pro" pitchFamily="2" charset="0"/>
                <a:cs typeface="Verdana"/>
              </a:rPr>
              <a:t>in </a:t>
            </a:r>
            <a:r>
              <a:rPr sz="600" spc="-45" dirty="0">
                <a:latin typeface="Fujitsu Infinity Pro" pitchFamily="2" charset="0"/>
                <a:cs typeface="Verdana"/>
              </a:rPr>
              <a:t>Japan </a:t>
            </a:r>
            <a:r>
              <a:rPr sz="600" spc="-25" dirty="0">
                <a:latin typeface="Fujitsu Infinity Pro" pitchFamily="2" charset="0"/>
                <a:cs typeface="Verdana"/>
              </a:rPr>
              <a:t>und anderen </a:t>
            </a:r>
            <a:r>
              <a:rPr sz="600" spc="-30" dirty="0">
                <a:latin typeface="Fujitsu Infinity Pro" pitchFamily="2" charset="0"/>
                <a:cs typeface="Verdana"/>
              </a:rPr>
              <a:t>Ländern. </a:t>
            </a:r>
            <a:r>
              <a:rPr sz="600" spc="-15" dirty="0">
                <a:latin typeface="Fujitsu Infinity Pro" pitchFamily="2" charset="0"/>
                <a:cs typeface="Verdana"/>
              </a:rPr>
              <a:t>Andere </a:t>
            </a:r>
            <a:r>
              <a:rPr sz="600" spc="-35" dirty="0">
                <a:latin typeface="Fujitsu Infinity Pro" pitchFamily="2" charset="0"/>
                <a:cs typeface="Verdana"/>
              </a:rPr>
              <a:t>Firmen-, </a:t>
            </a:r>
            <a:r>
              <a:rPr sz="600" spc="-20" dirty="0">
                <a:latin typeface="Fujitsu Infinity Pro" pitchFamily="2" charset="0"/>
                <a:cs typeface="Verdana"/>
              </a:rPr>
              <a:t>Produkt- </a:t>
            </a:r>
            <a:r>
              <a:rPr sz="600" spc="-25" dirty="0">
                <a:latin typeface="Fujitsu Infinity Pro" pitchFamily="2" charset="0"/>
                <a:cs typeface="Verdana"/>
              </a:rPr>
              <a:t>und  </a:t>
            </a:r>
            <a:r>
              <a:rPr sz="600" spc="-20" dirty="0">
                <a:latin typeface="Fujitsu Infinity Pro" pitchFamily="2" charset="0"/>
                <a:cs typeface="Verdana"/>
              </a:rPr>
              <a:t>Servicebezeichnungen </a:t>
            </a:r>
            <a:r>
              <a:rPr sz="600" spc="-25" dirty="0">
                <a:latin typeface="Fujitsu Infinity Pro" pitchFamily="2" charset="0"/>
                <a:cs typeface="Verdana"/>
              </a:rPr>
              <a:t>können Marken </a:t>
            </a:r>
            <a:r>
              <a:rPr sz="600" spc="-15" dirty="0">
                <a:latin typeface="Fujitsu Infinity Pro" pitchFamily="2" charset="0"/>
                <a:cs typeface="Verdana"/>
              </a:rPr>
              <a:t>oder </a:t>
            </a:r>
            <a:r>
              <a:rPr sz="600" spc="-20" dirty="0">
                <a:latin typeface="Fujitsu Infinity Pro" pitchFamily="2" charset="0"/>
                <a:cs typeface="Verdana"/>
              </a:rPr>
              <a:t>eingetragene </a:t>
            </a:r>
            <a:r>
              <a:rPr sz="600" spc="-25" dirty="0">
                <a:latin typeface="Fujitsu Infinity Pro" pitchFamily="2" charset="0"/>
                <a:cs typeface="Verdana"/>
              </a:rPr>
              <a:t>Marken </a:t>
            </a:r>
            <a:r>
              <a:rPr sz="600" spc="-15" dirty="0">
                <a:latin typeface="Fujitsu Infinity Pro" pitchFamily="2" charset="0"/>
                <a:cs typeface="Verdana"/>
              </a:rPr>
              <a:t>der </a:t>
            </a:r>
            <a:r>
              <a:rPr sz="600" spc="-20" dirty="0">
                <a:latin typeface="Fujitsu Infinity Pro" pitchFamily="2" charset="0"/>
                <a:cs typeface="Verdana"/>
              </a:rPr>
              <a:t>jeweiligen </a:t>
            </a:r>
            <a:r>
              <a:rPr sz="600" spc="-25" dirty="0">
                <a:latin typeface="Fujitsu Infinity Pro" pitchFamily="2" charset="0"/>
                <a:cs typeface="Verdana"/>
              </a:rPr>
              <a:t>Eigentümer </a:t>
            </a:r>
            <a:r>
              <a:rPr sz="600" spc="-40" dirty="0">
                <a:latin typeface="Fujitsu Infinity Pro" pitchFamily="2" charset="0"/>
                <a:cs typeface="Verdana"/>
              </a:rPr>
              <a:t>sein. </a:t>
            </a:r>
            <a:r>
              <a:rPr sz="600" spc="-20" dirty="0">
                <a:latin typeface="Fujitsu Infinity Pro" pitchFamily="2" charset="0"/>
                <a:cs typeface="Verdana"/>
              </a:rPr>
              <a:t>Änderungen </a:t>
            </a:r>
            <a:r>
              <a:rPr sz="600" spc="-15" dirty="0">
                <a:latin typeface="Fujitsu Infinity Pro" pitchFamily="2" charset="0"/>
                <a:cs typeface="Verdana"/>
              </a:rPr>
              <a:t>bei den </a:t>
            </a:r>
            <a:r>
              <a:rPr sz="600" spc="-20" dirty="0">
                <a:latin typeface="Fujitsu Infinity Pro" pitchFamily="2" charset="0"/>
                <a:cs typeface="Verdana"/>
              </a:rPr>
              <a:t>technischen </a:t>
            </a:r>
            <a:r>
              <a:rPr sz="600" spc="-25" dirty="0">
                <a:latin typeface="Fujitsu Infinity Pro" pitchFamily="2" charset="0"/>
                <a:cs typeface="Verdana"/>
              </a:rPr>
              <a:t>Daten vorbehalten. </a:t>
            </a:r>
            <a:r>
              <a:rPr sz="600" spc="-20" dirty="0">
                <a:latin typeface="Fujitsu Infinity Pro" pitchFamily="2" charset="0"/>
                <a:cs typeface="Verdana"/>
              </a:rPr>
              <a:t>Lieferung </a:t>
            </a:r>
            <a:r>
              <a:rPr sz="600" spc="-30" dirty="0">
                <a:latin typeface="Fujitsu Infinity Pro" pitchFamily="2" charset="0"/>
                <a:cs typeface="Verdana"/>
              </a:rPr>
              <a:t>unter </a:t>
            </a:r>
            <a:r>
              <a:rPr sz="600" spc="-15" dirty="0">
                <a:latin typeface="Fujitsu Infinity Pro" pitchFamily="2" charset="0"/>
                <a:cs typeface="Verdana"/>
              </a:rPr>
              <a:t>dem  Vorbehalt der </a:t>
            </a:r>
            <a:r>
              <a:rPr sz="600" spc="-25" dirty="0">
                <a:latin typeface="Fujitsu Infinity Pro" pitchFamily="2" charset="0"/>
                <a:cs typeface="Verdana"/>
              </a:rPr>
              <a:t>Verfügbarkeit. </a:t>
            </a:r>
            <a:r>
              <a:rPr sz="600" spc="-15" dirty="0">
                <a:latin typeface="Fujitsu Infinity Pro" pitchFamily="2" charset="0"/>
                <a:cs typeface="Verdana"/>
              </a:rPr>
              <a:t>Haftung oder </a:t>
            </a:r>
            <a:r>
              <a:rPr sz="600" spc="-25" dirty="0">
                <a:latin typeface="Fujitsu Infinity Pro" pitchFamily="2" charset="0"/>
                <a:cs typeface="Verdana"/>
              </a:rPr>
              <a:t>Garantie für Vollständigkeit, Aktualität und </a:t>
            </a:r>
            <a:r>
              <a:rPr sz="600" spc="-20" dirty="0">
                <a:latin typeface="Fujitsu Infinity Pro" pitchFamily="2" charset="0"/>
                <a:cs typeface="Verdana"/>
              </a:rPr>
              <a:t>Richtigkeit </a:t>
            </a:r>
            <a:r>
              <a:rPr sz="600" spc="-15" dirty="0">
                <a:latin typeface="Fujitsu Infinity Pro" pitchFamily="2" charset="0"/>
                <a:cs typeface="Verdana"/>
              </a:rPr>
              <a:t>der angegebenen </a:t>
            </a:r>
            <a:r>
              <a:rPr sz="600" spc="-25" dirty="0">
                <a:latin typeface="Fujitsu Infinity Pro" pitchFamily="2" charset="0"/>
                <a:cs typeface="Verdana"/>
              </a:rPr>
              <a:t>Daten und </a:t>
            </a:r>
            <a:r>
              <a:rPr sz="600" spc="-15" dirty="0">
                <a:latin typeface="Fujitsu Infinity Pro" pitchFamily="2" charset="0"/>
                <a:cs typeface="Verdana"/>
              </a:rPr>
              <a:t>Abbildungen </a:t>
            </a:r>
            <a:r>
              <a:rPr sz="600" spc="-25" dirty="0">
                <a:latin typeface="Fujitsu Infinity Pro" pitchFamily="2" charset="0"/>
                <a:cs typeface="Verdana"/>
              </a:rPr>
              <a:t>ausgeschlossen. </a:t>
            </a:r>
            <a:r>
              <a:rPr sz="600" spc="-10" dirty="0">
                <a:latin typeface="Fujitsu Infinity Pro" pitchFamily="2" charset="0"/>
                <a:cs typeface="Verdana"/>
              </a:rPr>
              <a:t>Wiedergegebene  </a:t>
            </a:r>
            <a:r>
              <a:rPr sz="600" spc="-20" dirty="0">
                <a:latin typeface="Fujitsu Infinity Pro" pitchFamily="2" charset="0"/>
                <a:cs typeface="Verdana"/>
              </a:rPr>
              <a:t>Bezeichnungen</a:t>
            </a:r>
            <a:r>
              <a:rPr sz="600" spc="-55" dirty="0">
                <a:latin typeface="Fujitsu Infinity Pro" pitchFamily="2" charset="0"/>
                <a:cs typeface="Verdana"/>
              </a:rPr>
              <a:t> </a:t>
            </a:r>
            <a:r>
              <a:rPr sz="600" spc="-25" dirty="0">
                <a:latin typeface="Fujitsu Infinity Pro" pitchFamily="2" charset="0"/>
                <a:cs typeface="Verdana"/>
              </a:rPr>
              <a:t>können</a:t>
            </a:r>
            <a:r>
              <a:rPr sz="600" spc="-55" dirty="0">
                <a:latin typeface="Fujitsu Infinity Pro" pitchFamily="2" charset="0"/>
                <a:cs typeface="Verdana"/>
              </a:rPr>
              <a:t> </a:t>
            </a:r>
            <a:r>
              <a:rPr sz="600" spc="-25" dirty="0">
                <a:latin typeface="Fujitsu Infinity Pro" pitchFamily="2" charset="0"/>
                <a:cs typeface="Verdana"/>
              </a:rPr>
              <a:t>Marken</a:t>
            </a:r>
            <a:r>
              <a:rPr sz="600" spc="-55" dirty="0">
                <a:latin typeface="Fujitsu Infinity Pro" pitchFamily="2" charset="0"/>
                <a:cs typeface="Verdana"/>
              </a:rPr>
              <a:t> </a:t>
            </a:r>
            <a:r>
              <a:rPr sz="600" spc="-25" dirty="0">
                <a:latin typeface="Fujitsu Infinity Pro" pitchFamily="2" charset="0"/>
                <a:cs typeface="Verdana"/>
              </a:rPr>
              <a:t>und</a:t>
            </a:r>
            <a:r>
              <a:rPr sz="600" spc="-50" dirty="0">
                <a:latin typeface="Fujitsu Infinity Pro" pitchFamily="2" charset="0"/>
                <a:cs typeface="Verdana"/>
              </a:rPr>
              <a:t> </a:t>
            </a:r>
            <a:r>
              <a:rPr sz="600" spc="-65" dirty="0">
                <a:latin typeface="Fujitsu Infinity Pro" pitchFamily="2" charset="0"/>
                <a:cs typeface="Verdana"/>
              </a:rPr>
              <a:t>/</a:t>
            </a:r>
            <a:r>
              <a:rPr sz="600" spc="-50" dirty="0">
                <a:latin typeface="Fujitsu Infinity Pro" pitchFamily="2" charset="0"/>
                <a:cs typeface="Verdana"/>
              </a:rPr>
              <a:t> </a:t>
            </a:r>
            <a:r>
              <a:rPr sz="600" spc="-15" dirty="0">
                <a:latin typeface="Fujitsu Infinity Pro" pitchFamily="2" charset="0"/>
                <a:cs typeface="Verdana"/>
              </a:rPr>
              <a:t>oder</a:t>
            </a:r>
            <a:r>
              <a:rPr sz="600" spc="-50" dirty="0">
                <a:latin typeface="Fujitsu Infinity Pro" pitchFamily="2" charset="0"/>
                <a:cs typeface="Verdana"/>
              </a:rPr>
              <a:t> </a:t>
            </a:r>
            <a:r>
              <a:rPr sz="600" spc="-15" dirty="0">
                <a:latin typeface="Fujitsu Infinity Pro" pitchFamily="2" charset="0"/>
                <a:cs typeface="Verdana"/>
              </a:rPr>
              <a:t>Urheberrechte</a:t>
            </a:r>
            <a:r>
              <a:rPr sz="600" spc="-50" dirty="0">
                <a:latin typeface="Fujitsu Infinity Pro" pitchFamily="2" charset="0"/>
                <a:cs typeface="Verdana"/>
              </a:rPr>
              <a:t> </a:t>
            </a:r>
            <a:r>
              <a:rPr sz="600" spc="-40" dirty="0">
                <a:latin typeface="Fujitsu Infinity Pro" pitchFamily="2" charset="0"/>
                <a:cs typeface="Verdana"/>
              </a:rPr>
              <a:t>sein,</a:t>
            </a:r>
            <a:r>
              <a:rPr sz="600" spc="-45" dirty="0">
                <a:latin typeface="Fujitsu Infinity Pro" pitchFamily="2" charset="0"/>
                <a:cs typeface="Verdana"/>
              </a:rPr>
              <a:t> </a:t>
            </a:r>
            <a:r>
              <a:rPr sz="600" spc="-20" dirty="0">
                <a:latin typeface="Fujitsu Infinity Pro" pitchFamily="2" charset="0"/>
                <a:cs typeface="Verdana"/>
              </a:rPr>
              <a:t>deren</a:t>
            </a:r>
            <a:r>
              <a:rPr sz="600" spc="-55" dirty="0">
                <a:latin typeface="Fujitsu Infinity Pro" pitchFamily="2" charset="0"/>
                <a:cs typeface="Verdana"/>
              </a:rPr>
              <a:t> </a:t>
            </a:r>
            <a:r>
              <a:rPr sz="600" spc="-25" dirty="0">
                <a:latin typeface="Fujitsu Infinity Pro" pitchFamily="2" charset="0"/>
                <a:cs typeface="Verdana"/>
              </a:rPr>
              <a:t>Benutzung</a:t>
            </a:r>
            <a:r>
              <a:rPr sz="600" spc="-55" dirty="0">
                <a:latin typeface="Fujitsu Infinity Pro" pitchFamily="2" charset="0"/>
                <a:cs typeface="Verdana"/>
              </a:rPr>
              <a:t> </a:t>
            </a:r>
            <a:r>
              <a:rPr sz="600" spc="-20" dirty="0">
                <a:latin typeface="Fujitsu Infinity Pro" pitchFamily="2" charset="0"/>
                <a:cs typeface="Verdana"/>
              </a:rPr>
              <a:t>durch</a:t>
            </a:r>
            <a:r>
              <a:rPr sz="600" spc="-50" dirty="0">
                <a:latin typeface="Fujitsu Infinity Pro" pitchFamily="2" charset="0"/>
                <a:cs typeface="Verdana"/>
              </a:rPr>
              <a:t> </a:t>
            </a:r>
            <a:r>
              <a:rPr sz="600" spc="-25" dirty="0">
                <a:latin typeface="Fujitsu Infinity Pro" pitchFamily="2" charset="0"/>
                <a:cs typeface="Verdana"/>
              </a:rPr>
              <a:t>Dritte</a:t>
            </a:r>
            <a:r>
              <a:rPr sz="600" spc="-50" dirty="0">
                <a:latin typeface="Fujitsu Infinity Pro" pitchFamily="2" charset="0"/>
                <a:cs typeface="Verdana"/>
              </a:rPr>
              <a:t> </a:t>
            </a:r>
            <a:r>
              <a:rPr sz="600" spc="-25" dirty="0">
                <a:latin typeface="Fujitsu Infinity Pro" pitchFamily="2" charset="0"/>
                <a:cs typeface="Verdana"/>
              </a:rPr>
              <a:t>für</a:t>
            </a:r>
            <a:r>
              <a:rPr sz="600" spc="-50" dirty="0">
                <a:latin typeface="Fujitsu Infinity Pro" pitchFamily="2" charset="0"/>
                <a:cs typeface="Verdana"/>
              </a:rPr>
              <a:t> </a:t>
            </a:r>
            <a:r>
              <a:rPr sz="600" spc="-15" dirty="0">
                <a:latin typeface="Fujitsu Infinity Pro" pitchFamily="2" charset="0"/>
                <a:cs typeface="Verdana"/>
              </a:rPr>
              <a:t>eigene</a:t>
            </a:r>
            <a:r>
              <a:rPr sz="600" spc="-50" dirty="0">
                <a:latin typeface="Fujitsu Infinity Pro" pitchFamily="2" charset="0"/>
                <a:cs typeface="Verdana"/>
              </a:rPr>
              <a:t> </a:t>
            </a:r>
            <a:r>
              <a:rPr sz="600" spc="-20" dirty="0">
                <a:latin typeface="Fujitsu Infinity Pro" pitchFamily="2" charset="0"/>
                <a:cs typeface="Verdana"/>
              </a:rPr>
              <a:t>Zwecke</a:t>
            </a:r>
            <a:r>
              <a:rPr sz="600" spc="-45" dirty="0">
                <a:latin typeface="Fujitsu Infinity Pro" pitchFamily="2" charset="0"/>
                <a:cs typeface="Verdana"/>
              </a:rPr>
              <a:t> </a:t>
            </a:r>
            <a:r>
              <a:rPr sz="600" spc="-15" dirty="0">
                <a:latin typeface="Fujitsu Infinity Pro" pitchFamily="2" charset="0"/>
                <a:cs typeface="Verdana"/>
              </a:rPr>
              <a:t>die</a:t>
            </a:r>
            <a:r>
              <a:rPr sz="600" spc="-50" dirty="0">
                <a:latin typeface="Fujitsu Infinity Pro" pitchFamily="2" charset="0"/>
                <a:cs typeface="Verdana"/>
              </a:rPr>
              <a:t> </a:t>
            </a:r>
            <a:r>
              <a:rPr sz="600" spc="-10" dirty="0">
                <a:latin typeface="Fujitsu Infinity Pro" pitchFamily="2" charset="0"/>
                <a:cs typeface="Verdana"/>
              </a:rPr>
              <a:t>Rechte</a:t>
            </a:r>
            <a:r>
              <a:rPr sz="600" spc="-50" dirty="0">
                <a:latin typeface="Fujitsu Infinity Pro" pitchFamily="2" charset="0"/>
                <a:cs typeface="Verdana"/>
              </a:rPr>
              <a:t> </a:t>
            </a:r>
            <a:r>
              <a:rPr sz="600" spc="-15" dirty="0">
                <a:latin typeface="Fujitsu Infinity Pro" pitchFamily="2" charset="0"/>
                <a:cs typeface="Verdana"/>
              </a:rPr>
              <a:t>der</a:t>
            </a:r>
            <a:r>
              <a:rPr sz="600" spc="-45" dirty="0">
                <a:latin typeface="Fujitsu Infinity Pro" pitchFamily="2" charset="0"/>
                <a:cs typeface="Verdana"/>
              </a:rPr>
              <a:t> </a:t>
            </a:r>
            <a:r>
              <a:rPr sz="600" spc="-35" dirty="0">
                <a:latin typeface="Fujitsu Infinity Pro" pitchFamily="2" charset="0"/>
                <a:cs typeface="Verdana"/>
              </a:rPr>
              <a:t>Inhaber</a:t>
            </a:r>
            <a:r>
              <a:rPr sz="600" spc="-50" dirty="0">
                <a:latin typeface="Fujitsu Infinity Pro" pitchFamily="2" charset="0"/>
                <a:cs typeface="Verdana"/>
              </a:rPr>
              <a:t> </a:t>
            </a:r>
            <a:r>
              <a:rPr sz="600" spc="-25" dirty="0">
                <a:latin typeface="Fujitsu Infinity Pro" pitchFamily="2" charset="0"/>
                <a:cs typeface="Verdana"/>
              </a:rPr>
              <a:t>verletzen</a:t>
            </a:r>
            <a:r>
              <a:rPr sz="600" spc="-55" dirty="0">
                <a:latin typeface="Fujitsu Infinity Pro" pitchFamily="2" charset="0"/>
                <a:cs typeface="Verdana"/>
              </a:rPr>
              <a:t> </a:t>
            </a:r>
            <a:r>
              <a:rPr sz="600" spc="-45" dirty="0">
                <a:latin typeface="Fujitsu Infinity Pro" pitchFamily="2" charset="0"/>
                <a:cs typeface="Verdana"/>
              </a:rPr>
              <a:t>kann.</a:t>
            </a:r>
            <a:endParaRPr sz="600" dirty="0">
              <a:latin typeface="Fujitsu Infinity Pro" pitchFamily="2" charset="0"/>
              <a:cs typeface="Verdana"/>
            </a:endParaRPr>
          </a:p>
        </p:txBody>
      </p:sp>
      <p:grpSp>
        <p:nvGrpSpPr>
          <p:cNvPr id="18" name="object 18"/>
          <p:cNvGrpSpPr/>
          <p:nvPr/>
        </p:nvGrpSpPr>
        <p:grpSpPr>
          <a:xfrm>
            <a:off x="4119943" y="1002498"/>
            <a:ext cx="977900" cy="979805"/>
            <a:chOff x="4119943" y="890790"/>
            <a:chExt cx="977900" cy="979805"/>
          </a:xfrm>
        </p:grpSpPr>
        <p:sp>
          <p:nvSpPr>
            <p:cNvPr id="19" name="object 19"/>
            <p:cNvSpPr/>
            <p:nvPr/>
          </p:nvSpPr>
          <p:spPr>
            <a:xfrm>
              <a:off x="4119943" y="890790"/>
              <a:ext cx="977595" cy="979208"/>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4294644" y="1073645"/>
              <a:ext cx="628650" cy="419734"/>
            </a:xfrm>
            <a:custGeom>
              <a:avLst/>
              <a:gdLst/>
              <a:ahLst/>
              <a:cxnLst/>
              <a:rect l="l" t="t" r="r" b="b"/>
              <a:pathLst>
                <a:path w="628650" h="419734">
                  <a:moveTo>
                    <a:pt x="314098" y="0"/>
                  </a:moveTo>
                  <a:lnTo>
                    <a:pt x="0" y="206647"/>
                  </a:lnTo>
                  <a:lnTo>
                    <a:pt x="314098" y="419284"/>
                  </a:lnTo>
                  <a:lnTo>
                    <a:pt x="628198" y="206647"/>
                  </a:lnTo>
                  <a:lnTo>
                    <a:pt x="314098" y="0"/>
                  </a:lnTo>
                  <a:close/>
                </a:path>
              </a:pathLst>
            </a:custGeom>
            <a:ln w="25400">
              <a:solidFill>
                <a:srgbClr val="FFFFFF"/>
              </a:solidFill>
            </a:ln>
          </p:spPr>
          <p:txBody>
            <a:bodyPr wrap="square" lIns="0" tIns="0" rIns="0" bIns="0" rtlCol="0"/>
            <a:lstStyle/>
            <a:p>
              <a:endParaRPr/>
            </a:p>
          </p:txBody>
        </p:sp>
        <p:sp>
          <p:nvSpPr>
            <p:cNvPr id="21" name="object 21"/>
            <p:cNvSpPr/>
            <p:nvPr/>
          </p:nvSpPr>
          <p:spPr>
            <a:xfrm>
              <a:off x="4294644" y="1341297"/>
              <a:ext cx="628650" cy="272415"/>
            </a:xfrm>
            <a:custGeom>
              <a:avLst/>
              <a:gdLst/>
              <a:ahLst/>
              <a:cxnLst/>
              <a:rect l="l" t="t" r="r" b="b"/>
              <a:pathLst>
                <a:path w="628650" h="272415">
                  <a:moveTo>
                    <a:pt x="538222" y="0"/>
                  </a:moveTo>
                  <a:lnTo>
                    <a:pt x="628198" y="59065"/>
                  </a:lnTo>
                  <a:lnTo>
                    <a:pt x="544373" y="115865"/>
                  </a:lnTo>
                  <a:lnTo>
                    <a:pt x="314098" y="271863"/>
                  </a:lnTo>
                  <a:lnTo>
                    <a:pt x="83825" y="115865"/>
                  </a:lnTo>
                  <a:lnTo>
                    <a:pt x="0" y="59065"/>
                  </a:lnTo>
                  <a:lnTo>
                    <a:pt x="89973" y="0"/>
                  </a:lnTo>
                </a:path>
              </a:pathLst>
            </a:custGeom>
            <a:ln w="25400">
              <a:solidFill>
                <a:srgbClr val="FFFFFF"/>
              </a:solidFill>
            </a:ln>
          </p:spPr>
          <p:txBody>
            <a:bodyPr wrap="square" lIns="0" tIns="0" rIns="0" bIns="0" rtlCol="0"/>
            <a:lstStyle/>
            <a:p>
              <a:endParaRPr/>
            </a:p>
          </p:txBody>
        </p:sp>
        <p:sp>
          <p:nvSpPr>
            <p:cNvPr id="22" name="object 22"/>
            <p:cNvSpPr/>
            <p:nvPr/>
          </p:nvSpPr>
          <p:spPr>
            <a:xfrm>
              <a:off x="4294644" y="1457172"/>
              <a:ext cx="628650" cy="267970"/>
            </a:xfrm>
            <a:custGeom>
              <a:avLst/>
              <a:gdLst/>
              <a:ahLst/>
              <a:cxnLst/>
              <a:rect l="l" t="t" r="r" b="b"/>
              <a:pathLst>
                <a:path w="628650" h="267969">
                  <a:moveTo>
                    <a:pt x="544373" y="0"/>
                  </a:moveTo>
                  <a:lnTo>
                    <a:pt x="628198" y="55181"/>
                  </a:lnTo>
                  <a:lnTo>
                    <a:pt x="314098" y="267818"/>
                  </a:lnTo>
                  <a:lnTo>
                    <a:pt x="0" y="55181"/>
                  </a:lnTo>
                  <a:lnTo>
                    <a:pt x="83825" y="0"/>
                  </a:lnTo>
                </a:path>
              </a:pathLst>
            </a:custGeom>
            <a:ln w="25400">
              <a:solidFill>
                <a:srgbClr val="FFFFFF"/>
              </a:solidFill>
            </a:ln>
          </p:spPr>
          <p:txBody>
            <a:bodyPr wrap="square" lIns="0" tIns="0" rIns="0" bIns="0" rtlCol="0"/>
            <a:lstStyle/>
            <a:p>
              <a:endParaRPr/>
            </a:p>
          </p:txBody>
        </p:sp>
      </p:grpSp>
      <p:grpSp>
        <p:nvGrpSpPr>
          <p:cNvPr id="23" name="object 23"/>
          <p:cNvGrpSpPr/>
          <p:nvPr/>
        </p:nvGrpSpPr>
        <p:grpSpPr>
          <a:xfrm>
            <a:off x="925374" y="996174"/>
            <a:ext cx="979805" cy="979805"/>
            <a:chOff x="925374" y="884466"/>
            <a:chExt cx="979805" cy="979805"/>
          </a:xfrm>
        </p:grpSpPr>
        <p:sp>
          <p:nvSpPr>
            <p:cNvPr id="24" name="object 24"/>
            <p:cNvSpPr/>
            <p:nvPr/>
          </p:nvSpPr>
          <p:spPr>
            <a:xfrm>
              <a:off x="925374" y="884466"/>
              <a:ext cx="979206" cy="979195"/>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1038918" y="922947"/>
              <a:ext cx="733658" cy="862050"/>
            </a:xfrm>
            <a:prstGeom prst="rect">
              <a:avLst/>
            </a:prstGeom>
            <a:blipFill>
              <a:blip r:embed="rId7" cstate="print"/>
              <a:stretch>
                <a:fillRect/>
              </a:stretch>
            </a:blipFill>
          </p:spPr>
          <p:txBody>
            <a:bodyPr wrap="square" lIns="0" tIns="0" rIns="0" bIns="0" rtlCol="0"/>
            <a:lstStyle/>
            <a:p>
              <a:endParaRPr/>
            </a:p>
          </p:txBody>
        </p:sp>
      </p:grpSp>
      <p:sp>
        <p:nvSpPr>
          <p:cNvPr id="26" name="object 26"/>
          <p:cNvSpPr txBox="1"/>
          <p:nvPr/>
        </p:nvSpPr>
        <p:spPr>
          <a:xfrm>
            <a:off x="440244" y="6316419"/>
            <a:ext cx="6127115" cy="3389518"/>
          </a:xfrm>
          <a:prstGeom prst="rect">
            <a:avLst/>
          </a:prstGeom>
        </p:spPr>
        <p:txBody>
          <a:bodyPr vert="horz" wrap="square" lIns="0" tIns="12700" rIns="0" bIns="0" rtlCol="0">
            <a:spAutoFit/>
          </a:bodyPr>
          <a:lstStyle/>
          <a:p>
            <a:pPr marL="12700">
              <a:lnSpc>
                <a:spcPct val="100000"/>
              </a:lnSpc>
              <a:spcBef>
                <a:spcPts val="100"/>
              </a:spcBef>
            </a:pPr>
            <a:r>
              <a:rPr b="1" spc="5" dirty="0">
                <a:solidFill>
                  <a:srgbClr val="FFFFFF"/>
                </a:solidFill>
                <a:latin typeface="Fujitsu Infinity Pro Bold" pitchFamily="2" charset="0"/>
                <a:cs typeface="Arial"/>
              </a:rPr>
              <a:t>Herausforderungen </a:t>
            </a:r>
            <a:r>
              <a:rPr b="1" spc="-15" dirty="0">
                <a:solidFill>
                  <a:srgbClr val="FFFFFF"/>
                </a:solidFill>
                <a:latin typeface="Fujitsu Infinity Pro Bold" pitchFamily="2" charset="0"/>
                <a:cs typeface="Arial"/>
              </a:rPr>
              <a:t>lösen und </a:t>
            </a:r>
            <a:r>
              <a:rPr b="1" spc="20" dirty="0">
                <a:solidFill>
                  <a:srgbClr val="FFFFFF"/>
                </a:solidFill>
                <a:latin typeface="Fujitsu Infinity Pro Bold" pitchFamily="2" charset="0"/>
                <a:cs typeface="Arial"/>
              </a:rPr>
              <a:t>Potentiale </a:t>
            </a:r>
            <a:r>
              <a:rPr b="1" spc="10" dirty="0" err="1">
                <a:solidFill>
                  <a:srgbClr val="FFFFFF"/>
                </a:solidFill>
                <a:latin typeface="Fujitsu Infinity Pro Bold" pitchFamily="2" charset="0"/>
                <a:cs typeface="Arial"/>
              </a:rPr>
              <a:t>heben</a:t>
            </a:r>
            <a:r>
              <a:rPr b="1" spc="10" dirty="0">
                <a:solidFill>
                  <a:srgbClr val="FFFFFF"/>
                </a:solidFill>
                <a:latin typeface="Fujitsu Infinity Pro Bold" pitchFamily="2" charset="0"/>
                <a:cs typeface="Arial"/>
              </a:rPr>
              <a:t> </a:t>
            </a:r>
            <a:br>
              <a:rPr lang="de-CH" b="1" spc="10" dirty="0">
                <a:solidFill>
                  <a:srgbClr val="FFFFFF"/>
                </a:solidFill>
                <a:latin typeface="Fujitsu Infinity Pro Bold" pitchFamily="2" charset="0"/>
                <a:cs typeface="Arial"/>
              </a:rPr>
            </a:br>
            <a:r>
              <a:rPr b="1" spc="30" dirty="0" err="1">
                <a:solidFill>
                  <a:srgbClr val="FFFFFF"/>
                </a:solidFill>
                <a:latin typeface="Fujitsu Infinity Pro Bold" pitchFamily="2" charset="0"/>
                <a:cs typeface="Arial"/>
              </a:rPr>
              <a:t>mit</a:t>
            </a:r>
            <a:r>
              <a:rPr lang="de-CH" b="1" spc="30" dirty="0">
                <a:solidFill>
                  <a:srgbClr val="FFFFFF"/>
                </a:solidFill>
                <a:latin typeface="Fujitsu Infinity Pro Bold" pitchFamily="2" charset="0"/>
                <a:cs typeface="Arial"/>
              </a:rPr>
              <a:t> </a:t>
            </a:r>
            <a:r>
              <a:rPr b="1" spc="-215" dirty="0">
                <a:solidFill>
                  <a:srgbClr val="FFFFFF"/>
                </a:solidFill>
                <a:latin typeface="Fujitsu Infinity Pro Bold" pitchFamily="2" charset="0"/>
                <a:cs typeface="Arial"/>
              </a:rPr>
              <a:t> </a:t>
            </a:r>
            <a:r>
              <a:rPr b="1" spc="-40" dirty="0">
                <a:solidFill>
                  <a:srgbClr val="FFFFFF"/>
                </a:solidFill>
                <a:latin typeface="Fujitsu Infinity Pro Bold" pitchFamily="2" charset="0"/>
                <a:cs typeface="Arial"/>
              </a:rPr>
              <a:t>Fujitsu:</a:t>
            </a:r>
            <a:endParaRPr dirty="0">
              <a:latin typeface="Fujitsu Infinity Pro Bold" pitchFamily="2" charset="0"/>
              <a:cs typeface="Arial"/>
            </a:endParaRPr>
          </a:p>
          <a:p>
            <a:pPr marL="11527" marR="565376" defTabSz="829909">
              <a:lnSpc>
                <a:spcPct val="107300"/>
              </a:lnSpc>
              <a:spcBef>
                <a:spcPts val="1007"/>
              </a:spcBef>
            </a:pPr>
            <a:r>
              <a:rPr lang="de-DE" sz="1200" dirty="0">
                <a:solidFill>
                  <a:schemeClr val="bg1"/>
                </a:solidFill>
                <a:latin typeface="Fujitsu Infinity Pro" pitchFamily="2" charset="0"/>
                <a:cs typeface="Arial" panose="020B0604020202020204" pitchFamily="34" charset="0"/>
              </a:rPr>
              <a:t>Setzen Sie mit uns auf datenbasierte Modelle und treffen somit fundierte Nachhaltigkeits-Entscheidungen. Nehmen Sie intelligente Auswertungen Ihrer Energietabellen vor und setzen Ihre bestehenden Daten in einen aussagekräftigen Kontext.</a:t>
            </a:r>
          </a:p>
          <a:p>
            <a:pPr marL="11527" marR="565376" defTabSz="829909">
              <a:lnSpc>
                <a:spcPct val="107300"/>
              </a:lnSpc>
              <a:spcBef>
                <a:spcPts val="1007"/>
              </a:spcBef>
            </a:pPr>
            <a:endParaRPr lang="de-DE" sz="1100" dirty="0">
              <a:solidFill>
                <a:schemeClr val="bg1"/>
              </a:solidFill>
              <a:latin typeface="Fujitsu Infinity Pro" pitchFamily="2" charset="0"/>
              <a:cs typeface="Arial" panose="020B0604020202020204" pitchFamily="34" charset="0"/>
            </a:endParaRPr>
          </a:p>
          <a:p>
            <a:pPr marL="11527" defTabSz="829909">
              <a:spcBef>
                <a:spcPts val="91"/>
              </a:spcBef>
            </a:pPr>
            <a:r>
              <a:rPr lang="de-DE" b="1" spc="50" dirty="0">
                <a:solidFill>
                  <a:srgbClr val="FFFFFF"/>
                </a:solidFill>
                <a:latin typeface="Fujitsu Infinity Pro Bold" pitchFamily="2" charset="0"/>
                <a:cs typeface="Arial"/>
              </a:rPr>
              <a:t>Wo </a:t>
            </a:r>
            <a:r>
              <a:rPr lang="de-DE" b="1" spc="9" dirty="0">
                <a:solidFill>
                  <a:srgbClr val="FFFFFF"/>
                </a:solidFill>
                <a:latin typeface="Fujitsu Infinity Pro Bold" pitchFamily="2" charset="0"/>
                <a:cs typeface="Arial"/>
              </a:rPr>
              <a:t>liegen </a:t>
            </a:r>
            <a:r>
              <a:rPr lang="de-DE" b="1" spc="14" dirty="0">
                <a:solidFill>
                  <a:srgbClr val="FFFFFF"/>
                </a:solidFill>
                <a:latin typeface="Fujitsu Infinity Pro Bold" pitchFamily="2" charset="0"/>
                <a:cs typeface="Arial"/>
              </a:rPr>
              <a:t>Ihre</a:t>
            </a:r>
            <a:r>
              <a:rPr lang="de-DE" b="1" spc="-168" dirty="0">
                <a:solidFill>
                  <a:srgbClr val="FFFFFF"/>
                </a:solidFill>
                <a:latin typeface="Fujitsu Infinity Pro Bold" pitchFamily="2" charset="0"/>
                <a:cs typeface="Arial"/>
              </a:rPr>
              <a:t> </a:t>
            </a:r>
            <a:r>
              <a:rPr lang="de-DE" b="1" spc="-5" dirty="0">
                <a:solidFill>
                  <a:srgbClr val="FFFFFF"/>
                </a:solidFill>
                <a:latin typeface="Fujitsu Infinity Pro Bold" pitchFamily="2" charset="0"/>
                <a:cs typeface="Arial"/>
              </a:rPr>
              <a:t>Anwendungsfälle?</a:t>
            </a:r>
            <a:endParaRPr lang="de-DE" dirty="0">
              <a:solidFill>
                <a:prstClr val="black"/>
              </a:solidFill>
              <a:latin typeface="Fujitsu Infinity Pro Bold" pitchFamily="2" charset="0"/>
              <a:cs typeface="Arial"/>
            </a:endParaRPr>
          </a:p>
          <a:p>
            <a:pPr marL="11527" marR="286434" defTabSz="829909">
              <a:lnSpc>
                <a:spcPct val="102699"/>
              </a:lnSpc>
              <a:spcBef>
                <a:spcPts val="867"/>
              </a:spcBef>
            </a:pPr>
            <a:r>
              <a:rPr lang="de-DE" sz="1200" spc="14" dirty="0">
                <a:solidFill>
                  <a:srgbClr val="FFFFFF"/>
                </a:solidFill>
                <a:latin typeface="Fujitsu Infinity Pro" pitchFamily="2" charset="0"/>
                <a:cs typeface="Arial"/>
              </a:rPr>
              <a:t>Unsere </a:t>
            </a:r>
            <a:r>
              <a:rPr lang="de-DE" sz="1200" spc="32" dirty="0">
                <a:solidFill>
                  <a:srgbClr val="FFFFFF"/>
                </a:solidFill>
                <a:latin typeface="Fujitsu Infinity Pro" pitchFamily="2" charset="0"/>
                <a:cs typeface="Arial"/>
              </a:rPr>
              <a:t>digitalen </a:t>
            </a:r>
            <a:r>
              <a:rPr lang="de-DE" sz="1200" spc="18" dirty="0">
                <a:solidFill>
                  <a:srgbClr val="FFFFFF"/>
                </a:solidFill>
                <a:latin typeface="Fujitsu Infinity Pro" pitchFamily="2" charset="0"/>
                <a:cs typeface="Arial"/>
              </a:rPr>
              <a:t>Lösungen </a:t>
            </a:r>
            <a:r>
              <a:rPr lang="de-DE" sz="1200" spc="14" dirty="0">
                <a:solidFill>
                  <a:srgbClr val="FFFFFF"/>
                </a:solidFill>
                <a:latin typeface="Fujitsu Infinity Pro" pitchFamily="2" charset="0"/>
                <a:cs typeface="Arial"/>
              </a:rPr>
              <a:t>sind </a:t>
            </a:r>
            <a:r>
              <a:rPr lang="de-DE" sz="1200" spc="50" dirty="0">
                <a:solidFill>
                  <a:srgbClr val="FFFFFF"/>
                </a:solidFill>
                <a:latin typeface="Fujitsu Infinity Pro" pitchFamily="2" charset="0"/>
                <a:cs typeface="Arial"/>
              </a:rPr>
              <a:t>um </a:t>
            </a:r>
            <a:r>
              <a:rPr lang="de-DE" sz="1200" spc="23" dirty="0">
                <a:solidFill>
                  <a:srgbClr val="FFFFFF"/>
                </a:solidFill>
                <a:latin typeface="Fujitsu Infinity Pro" pitchFamily="2" charset="0"/>
                <a:cs typeface="Arial"/>
              </a:rPr>
              <a:t>verschiedenste </a:t>
            </a:r>
            <a:r>
              <a:rPr lang="de-DE" sz="1200" spc="32" dirty="0">
                <a:solidFill>
                  <a:srgbClr val="FFFFFF"/>
                </a:solidFill>
                <a:latin typeface="Fujitsu Infinity Pro" pitchFamily="2" charset="0"/>
                <a:cs typeface="Arial"/>
              </a:rPr>
              <a:t>Anwendungsfälle </a:t>
            </a:r>
            <a:r>
              <a:rPr lang="de-DE" sz="1200" spc="36" dirty="0">
                <a:solidFill>
                  <a:srgbClr val="FFFFFF"/>
                </a:solidFill>
                <a:latin typeface="Fujitsu Infinity Pro" pitchFamily="2" charset="0"/>
                <a:cs typeface="Arial"/>
              </a:rPr>
              <a:t>und  </a:t>
            </a:r>
            <a:r>
              <a:rPr lang="de-DE" sz="1200" spc="32" dirty="0">
                <a:solidFill>
                  <a:srgbClr val="FFFFFF"/>
                </a:solidFill>
                <a:latin typeface="Fujitsu Infinity Pro" pitchFamily="2" charset="0"/>
                <a:cs typeface="Arial"/>
              </a:rPr>
              <a:t>Problemstellungen erweiterbar. </a:t>
            </a:r>
            <a:r>
              <a:rPr lang="de-DE" sz="1200" spc="36" dirty="0">
                <a:solidFill>
                  <a:srgbClr val="FFFFFF"/>
                </a:solidFill>
                <a:latin typeface="Fujitsu Infinity Pro" pitchFamily="2" charset="0"/>
                <a:cs typeface="Arial"/>
              </a:rPr>
              <a:t>Wir </a:t>
            </a:r>
            <a:r>
              <a:rPr lang="de-DE" sz="1200" spc="32" dirty="0">
                <a:solidFill>
                  <a:srgbClr val="FFFFFF"/>
                </a:solidFill>
                <a:latin typeface="Fujitsu Infinity Pro" pitchFamily="2" charset="0"/>
                <a:cs typeface="Arial"/>
              </a:rPr>
              <a:t>unterstützen </a:t>
            </a:r>
            <a:r>
              <a:rPr lang="de-DE" sz="1200" spc="-23" dirty="0">
                <a:solidFill>
                  <a:srgbClr val="FFFFFF"/>
                </a:solidFill>
                <a:latin typeface="Fujitsu Infinity Pro" pitchFamily="2" charset="0"/>
                <a:cs typeface="Arial"/>
              </a:rPr>
              <a:t>Sie </a:t>
            </a:r>
            <a:r>
              <a:rPr lang="de-DE" sz="1200" spc="18" dirty="0">
                <a:solidFill>
                  <a:srgbClr val="FFFFFF"/>
                </a:solidFill>
                <a:latin typeface="Fujitsu Infinity Pro" pitchFamily="2" charset="0"/>
                <a:cs typeface="Arial"/>
              </a:rPr>
              <a:t>auch </a:t>
            </a:r>
            <a:r>
              <a:rPr lang="de-DE" sz="1200" spc="32" dirty="0">
                <a:solidFill>
                  <a:srgbClr val="FFFFFF"/>
                </a:solidFill>
                <a:latin typeface="Fujitsu Infinity Pro" pitchFamily="2" charset="0"/>
                <a:cs typeface="Arial"/>
              </a:rPr>
              <a:t>darüber </a:t>
            </a:r>
            <a:r>
              <a:rPr lang="de-DE" sz="1200" dirty="0">
                <a:solidFill>
                  <a:srgbClr val="FFFFFF"/>
                </a:solidFill>
                <a:latin typeface="Fujitsu Infinity Pro" pitchFamily="2" charset="0"/>
                <a:cs typeface="Arial"/>
              </a:rPr>
              <a:t>hinaus </a:t>
            </a:r>
            <a:r>
              <a:rPr lang="de-DE" sz="1200" spc="32" dirty="0">
                <a:solidFill>
                  <a:srgbClr val="FFFFFF"/>
                </a:solidFill>
                <a:latin typeface="Fujitsu Infinity Pro" pitchFamily="2" charset="0"/>
                <a:cs typeface="Arial"/>
              </a:rPr>
              <a:t>bei</a:t>
            </a:r>
            <a:r>
              <a:rPr lang="de-DE" sz="1200" spc="-163" dirty="0">
                <a:solidFill>
                  <a:srgbClr val="FFFFFF"/>
                </a:solidFill>
                <a:latin typeface="Fujitsu Infinity Pro" pitchFamily="2" charset="0"/>
                <a:cs typeface="Arial"/>
              </a:rPr>
              <a:t> </a:t>
            </a:r>
            <a:r>
              <a:rPr lang="de-DE" sz="1200" spc="41" dirty="0">
                <a:solidFill>
                  <a:srgbClr val="FFFFFF"/>
                </a:solidFill>
                <a:latin typeface="Fujitsu Infinity Pro" pitchFamily="2" charset="0"/>
                <a:cs typeface="Arial"/>
              </a:rPr>
              <a:t>der  </a:t>
            </a:r>
            <a:r>
              <a:rPr lang="de-DE" sz="1200" spc="32" dirty="0">
                <a:solidFill>
                  <a:srgbClr val="FFFFFF"/>
                </a:solidFill>
                <a:latin typeface="Fujitsu Infinity Pro" pitchFamily="2" charset="0"/>
                <a:cs typeface="Arial"/>
              </a:rPr>
              <a:t>Gestaltung </a:t>
            </a:r>
            <a:r>
              <a:rPr lang="de-DE" sz="1200" spc="36" dirty="0">
                <a:solidFill>
                  <a:srgbClr val="FFFFFF"/>
                </a:solidFill>
                <a:latin typeface="Fujitsu Infinity Pro" pitchFamily="2" charset="0"/>
                <a:cs typeface="Arial"/>
              </a:rPr>
              <a:t>und </a:t>
            </a:r>
            <a:r>
              <a:rPr lang="de-DE" sz="1200" spc="27" dirty="0">
                <a:solidFill>
                  <a:srgbClr val="FFFFFF"/>
                </a:solidFill>
                <a:latin typeface="Fujitsu Infinity Pro" pitchFamily="2" charset="0"/>
                <a:cs typeface="Arial"/>
              </a:rPr>
              <a:t>Umsetzung </a:t>
            </a:r>
            <a:r>
              <a:rPr lang="de-DE" sz="1200" spc="23" dirty="0">
                <a:solidFill>
                  <a:srgbClr val="FFFFFF"/>
                </a:solidFill>
                <a:latin typeface="Fujitsu Infinity Pro" pitchFamily="2" charset="0"/>
                <a:cs typeface="Arial"/>
              </a:rPr>
              <a:t>Ihrer Nachhaltigkeitss</a:t>
            </a:r>
            <a:r>
              <a:rPr lang="de-DE" sz="1200" spc="18" dirty="0">
                <a:solidFill>
                  <a:srgbClr val="FFFFFF"/>
                </a:solidFill>
                <a:latin typeface="Fujitsu Infinity Pro" pitchFamily="2" charset="0"/>
                <a:cs typeface="Arial"/>
              </a:rPr>
              <a:t>trategie.</a:t>
            </a:r>
            <a:endParaRPr lang="de-DE" sz="1200" dirty="0">
              <a:solidFill>
                <a:prstClr val="black"/>
              </a:solidFill>
              <a:latin typeface="Fujitsu Infinity Pro" pitchFamily="2" charset="0"/>
              <a:cs typeface="Arial"/>
            </a:endParaRPr>
          </a:p>
          <a:p>
            <a:pPr marL="11527" marR="4611" defTabSz="829909">
              <a:lnSpc>
                <a:spcPts val="1180"/>
              </a:lnSpc>
              <a:spcBef>
                <a:spcPts val="32"/>
              </a:spcBef>
            </a:pPr>
            <a:r>
              <a:rPr lang="de-DE" sz="1200" spc="14" dirty="0">
                <a:solidFill>
                  <a:srgbClr val="FFFFFF"/>
                </a:solidFill>
                <a:latin typeface="Fujitsu Infinity Pro" pitchFamily="2" charset="0"/>
                <a:cs typeface="Arial"/>
              </a:rPr>
              <a:t>Besuchen </a:t>
            </a:r>
            <a:r>
              <a:rPr lang="de-DE" sz="1200" spc="-23" dirty="0">
                <a:solidFill>
                  <a:srgbClr val="FFFFFF"/>
                </a:solidFill>
                <a:latin typeface="Fujitsu Infinity Pro" pitchFamily="2" charset="0"/>
                <a:cs typeface="Arial"/>
              </a:rPr>
              <a:t>Sie </a:t>
            </a:r>
            <a:r>
              <a:rPr lang="de-DE" sz="1200" spc="14" dirty="0">
                <a:solidFill>
                  <a:srgbClr val="FFFFFF"/>
                </a:solidFill>
                <a:latin typeface="Fujitsu Infinity Pro" pitchFamily="2" charset="0"/>
                <a:cs typeface="Arial"/>
              </a:rPr>
              <a:t>unsere </a:t>
            </a:r>
            <a:r>
              <a:rPr lang="de-DE" sz="1200" u="sng" spc="5" dirty="0">
                <a:solidFill>
                  <a:srgbClr val="FFFFFF"/>
                </a:solidFill>
                <a:uFill>
                  <a:solidFill>
                    <a:srgbClr val="FFFFFF"/>
                  </a:solidFill>
                </a:uFill>
                <a:latin typeface="Fujitsu Infinity Pro" pitchFamily="2" charset="0"/>
                <a:cs typeface="Arial"/>
                <a:hlinkClick r:id="rId8"/>
              </a:rPr>
              <a:t>IoT </a:t>
            </a:r>
            <a:r>
              <a:rPr lang="de-DE" sz="1200" u="sng" spc="32" dirty="0">
                <a:solidFill>
                  <a:srgbClr val="FFFFFF"/>
                </a:solidFill>
                <a:uFill>
                  <a:solidFill>
                    <a:srgbClr val="FFFFFF"/>
                  </a:solidFill>
                </a:uFill>
                <a:latin typeface="Fujitsu Infinity Pro" pitchFamily="2" charset="0"/>
                <a:cs typeface="Arial"/>
                <a:hlinkClick r:id="rId8"/>
              </a:rPr>
              <a:t>Operations </a:t>
            </a:r>
            <a:r>
              <a:rPr lang="de-DE" sz="1200" u="sng" spc="45" dirty="0">
                <a:solidFill>
                  <a:srgbClr val="FFFFFF"/>
                </a:solidFill>
                <a:uFill>
                  <a:solidFill>
                    <a:srgbClr val="FFFFFF"/>
                  </a:solidFill>
                </a:uFill>
                <a:latin typeface="Fujitsu Infinity Pro" pitchFamily="2" charset="0"/>
                <a:cs typeface="Arial"/>
                <a:hlinkClick r:id="rId8"/>
              </a:rPr>
              <a:t>Cockpit </a:t>
            </a:r>
            <a:r>
              <a:rPr lang="de-DE" sz="1200" u="sng" spc="32" dirty="0">
                <a:solidFill>
                  <a:srgbClr val="FFFFFF"/>
                </a:solidFill>
                <a:uFill>
                  <a:solidFill>
                    <a:srgbClr val="FFFFFF"/>
                  </a:solidFill>
                </a:uFill>
                <a:latin typeface="Fujitsu Infinity Pro" pitchFamily="2" charset="0"/>
                <a:cs typeface="Arial"/>
                <a:hlinkClick r:id="rId8"/>
              </a:rPr>
              <a:t>Website</a:t>
            </a:r>
            <a:r>
              <a:rPr lang="de-DE" sz="1200" spc="32" dirty="0">
                <a:solidFill>
                  <a:srgbClr val="FFFFFF"/>
                </a:solidFill>
                <a:latin typeface="Fujitsu Infinity Pro" pitchFamily="2" charset="0"/>
                <a:cs typeface="Arial"/>
                <a:hlinkClick r:id="rId8"/>
              </a:rPr>
              <a:t> </a:t>
            </a:r>
            <a:r>
              <a:rPr lang="de-DE" sz="1200" spc="45" dirty="0">
                <a:solidFill>
                  <a:srgbClr val="FFFFFF"/>
                </a:solidFill>
                <a:latin typeface="Fujitsu Infinity Pro" pitchFamily="2" charset="0"/>
                <a:cs typeface="Arial"/>
              </a:rPr>
              <a:t>oder </a:t>
            </a:r>
            <a:r>
              <a:rPr lang="de-DE" sz="1200" spc="36" dirty="0">
                <a:solidFill>
                  <a:srgbClr val="FFFFFF"/>
                </a:solidFill>
                <a:latin typeface="Fujitsu Infinity Pro" pitchFamily="2" charset="0"/>
                <a:cs typeface="Arial"/>
              </a:rPr>
              <a:t>kontaktieren </a:t>
            </a:r>
            <a:r>
              <a:rPr lang="de-DE" sz="1200" spc="-23" dirty="0">
                <a:solidFill>
                  <a:srgbClr val="FFFFFF"/>
                </a:solidFill>
                <a:latin typeface="Fujitsu Infinity Pro" pitchFamily="2" charset="0"/>
                <a:cs typeface="Arial"/>
              </a:rPr>
              <a:t>Sie </a:t>
            </a:r>
            <a:r>
              <a:rPr lang="de-DE" sz="1200" dirty="0">
                <a:solidFill>
                  <a:srgbClr val="FFFFFF"/>
                </a:solidFill>
                <a:latin typeface="Fujitsu Infinity Pro" pitchFamily="2" charset="0"/>
                <a:cs typeface="Arial"/>
              </a:rPr>
              <a:t>uns </a:t>
            </a:r>
            <a:r>
              <a:rPr lang="de-DE" sz="1200" spc="23" dirty="0">
                <a:solidFill>
                  <a:srgbClr val="FFFFFF"/>
                </a:solidFill>
                <a:latin typeface="Fujitsu Infinity Pro" pitchFamily="2" charset="0"/>
                <a:cs typeface="Arial"/>
              </a:rPr>
              <a:t>gern:  stefanie.ruedel</a:t>
            </a:r>
            <a:r>
              <a:rPr lang="de-DE" sz="1200" spc="23" dirty="0">
                <a:solidFill>
                  <a:srgbClr val="FFFFFF"/>
                </a:solidFill>
                <a:latin typeface="Fujitsu Infinity Pro" pitchFamily="2" charset="0"/>
                <a:cs typeface="Arial"/>
                <a:hlinkClick r:id="rId9"/>
              </a:rPr>
              <a:t>@fujitsu.com</a:t>
            </a:r>
            <a:endParaRPr lang="de-DE" sz="1200" dirty="0">
              <a:solidFill>
                <a:prstClr val="black"/>
              </a:solidFill>
              <a:latin typeface="Fujitsu Infinity Pro" pitchFamily="2" charset="0"/>
              <a:cs typeface="Arial"/>
            </a:endParaRPr>
          </a:p>
          <a:p>
            <a:pPr marL="11527" marR="565376" defTabSz="829909">
              <a:lnSpc>
                <a:spcPct val="107300"/>
              </a:lnSpc>
              <a:spcBef>
                <a:spcPts val="1007"/>
              </a:spcBef>
            </a:pPr>
            <a:endParaRPr lang="de-DE" sz="1200" dirty="0">
              <a:solidFill>
                <a:prstClr val="black"/>
              </a:solidFill>
              <a:latin typeface="Fujitsu Infinity Pro" pitchFamily="2" charset="0"/>
              <a:cs typeface="Arial"/>
            </a:endParaRPr>
          </a:p>
        </p:txBody>
      </p:sp>
      <p:grpSp>
        <p:nvGrpSpPr>
          <p:cNvPr id="27" name="object 27"/>
          <p:cNvGrpSpPr/>
          <p:nvPr/>
        </p:nvGrpSpPr>
        <p:grpSpPr>
          <a:xfrm>
            <a:off x="5656706" y="1011236"/>
            <a:ext cx="977900" cy="979805"/>
            <a:chOff x="5656706" y="899528"/>
            <a:chExt cx="977900" cy="979805"/>
          </a:xfrm>
        </p:grpSpPr>
        <p:sp>
          <p:nvSpPr>
            <p:cNvPr id="28" name="object 28"/>
            <p:cNvSpPr/>
            <p:nvPr/>
          </p:nvSpPr>
          <p:spPr>
            <a:xfrm>
              <a:off x="5656706" y="899528"/>
              <a:ext cx="977595" cy="979195"/>
            </a:xfrm>
            <a:prstGeom prst="rect">
              <a:avLst/>
            </a:prstGeom>
            <a:blipFill>
              <a:blip r:embed="rId10" cstate="print"/>
              <a:stretch>
                <a:fillRect/>
              </a:stretch>
            </a:blipFill>
          </p:spPr>
          <p:txBody>
            <a:bodyPr wrap="square" lIns="0" tIns="0" rIns="0" bIns="0" rtlCol="0"/>
            <a:lstStyle/>
            <a:p>
              <a:endParaRPr/>
            </a:p>
          </p:txBody>
        </p:sp>
        <p:sp>
          <p:nvSpPr>
            <p:cNvPr id="29" name="object 29"/>
            <p:cNvSpPr/>
            <p:nvPr/>
          </p:nvSpPr>
          <p:spPr>
            <a:xfrm>
              <a:off x="5690615" y="944880"/>
              <a:ext cx="899160" cy="902207"/>
            </a:xfrm>
            <a:prstGeom prst="rect">
              <a:avLst/>
            </a:prstGeom>
            <a:blipFill>
              <a:blip r:embed="rId11" cstate="print"/>
              <a:stretch>
                <a:fillRect/>
              </a:stretch>
            </a:blipFill>
          </p:spPr>
          <p:txBody>
            <a:bodyPr wrap="square" lIns="0" tIns="0" rIns="0" bIns="0" rtlCol="0"/>
            <a:lstStyle/>
            <a:p>
              <a:endParaRPr/>
            </a:p>
          </p:txBody>
        </p:sp>
      </p:grpSp>
      <p:grpSp>
        <p:nvGrpSpPr>
          <p:cNvPr id="30" name="object 30"/>
          <p:cNvGrpSpPr/>
          <p:nvPr/>
        </p:nvGrpSpPr>
        <p:grpSpPr>
          <a:xfrm>
            <a:off x="2502878" y="996174"/>
            <a:ext cx="979805" cy="979805"/>
            <a:chOff x="2502878" y="884466"/>
            <a:chExt cx="979805" cy="979805"/>
          </a:xfrm>
        </p:grpSpPr>
        <p:sp>
          <p:nvSpPr>
            <p:cNvPr id="31" name="object 31"/>
            <p:cNvSpPr/>
            <p:nvPr/>
          </p:nvSpPr>
          <p:spPr>
            <a:xfrm>
              <a:off x="2502878" y="884466"/>
              <a:ext cx="979208" cy="979195"/>
            </a:xfrm>
            <a:prstGeom prst="rect">
              <a:avLst/>
            </a:prstGeom>
            <a:blipFill>
              <a:blip r:embed="rId12" cstate="print"/>
              <a:stretch>
                <a:fillRect/>
              </a:stretch>
            </a:blipFill>
          </p:spPr>
          <p:txBody>
            <a:bodyPr wrap="square" lIns="0" tIns="0" rIns="0" bIns="0" rtlCol="0"/>
            <a:lstStyle/>
            <a:p>
              <a:endParaRPr/>
            </a:p>
          </p:txBody>
        </p:sp>
        <p:sp>
          <p:nvSpPr>
            <p:cNvPr id="32" name="object 32"/>
            <p:cNvSpPr/>
            <p:nvPr/>
          </p:nvSpPr>
          <p:spPr>
            <a:xfrm>
              <a:off x="2538984" y="923544"/>
              <a:ext cx="902207" cy="899159"/>
            </a:xfrm>
            <a:prstGeom prst="rect">
              <a:avLst/>
            </a:prstGeom>
            <a:blipFill>
              <a:blip r:embed="rId13" cstate="print"/>
              <a:stretch>
                <a:fillRect/>
              </a:stretch>
            </a:blipFill>
          </p:spPr>
          <p:txBody>
            <a:bodyPr wrap="square" lIns="0" tIns="0" rIns="0" bIns="0" rtlCol="0"/>
            <a:lstStyle/>
            <a:p>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637</Words>
  <Application>Microsoft Office PowerPoint</Application>
  <PresentationFormat>Benutzerdefiniert</PresentationFormat>
  <Paragraphs>61</Paragraphs>
  <Slides>3</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vt:i4>
      </vt:variant>
    </vt:vector>
  </HeadingPairs>
  <TitlesOfParts>
    <vt:vector size="8" baseType="lpstr">
      <vt:lpstr>Arial</vt:lpstr>
      <vt:lpstr>Calibri</vt:lpstr>
      <vt:lpstr>Fujitsu Infinity Pro</vt:lpstr>
      <vt:lpstr>Fujitsu Infinity Pro Bold</vt:lpstr>
      <vt:lpstr>Office Theme</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Schmidt, Maximilian</dc:creator>
  <cp:lastModifiedBy>Keitel, Beate</cp:lastModifiedBy>
  <cp:revision>5</cp:revision>
  <dcterms:created xsi:type="dcterms:W3CDTF">2022-07-14T13:03:54Z</dcterms:created>
  <dcterms:modified xsi:type="dcterms:W3CDTF">2022-12-09T15:19:35Z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2022-07-13T00:00:00Z</vt:filetime>
  </property>
  <property fmtid="{D5CDD505-2E9C-101B-9397-08002B2CF9AE}" pid="3" name="LastSaved">
    <vt:filetime>2022-07-14T00:00:00Z</vt:filetime>
  </property>
</Properties>
</file>